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303" r:id="rId3"/>
    <p:sldId id="302" r:id="rId4"/>
    <p:sldId id="286" r:id="rId5"/>
    <p:sldId id="304" r:id="rId6"/>
    <p:sldId id="295" r:id="rId7"/>
    <p:sldId id="305" r:id="rId8"/>
    <p:sldId id="306" r:id="rId9"/>
    <p:sldId id="307" r:id="rId10"/>
    <p:sldId id="308" r:id="rId11"/>
    <p:sldId id="265" r:id="rId12"/>
  </p:sldIdLst>
  <p:sldSz cx="9144000" cy="6858000" type="screen4x3"/>
  <p:notesSz cx="6858000" cy="9144000"/>
  <p:defaultTextStyle>
    <a:defPPr>
      <a:defRPr lang="es-E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58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8FBEFC-96CB-A74F-BE26-9FFBEF7AE8CF}" type="datetimeFigureOut">
              <a:rPr lang="es-ES" smtClean="0"/>
              <a:t>25/09/2019</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D21151-DDEF-8245-BF04-308BA381EC73}" type="slidenum">
              <a:rPr lang="es-ES" smtClean="0"/>
              <a:t>‹Nº›</a:t>
            </a:fld>
            <a:endParaRPr lang="es-ES"/>
          </a:p>
        </p:txBody>
      </p:sp>
    </p:spTree>
    <p:extLst>
      <p:ext uri="{BB962C8B-B14F-4D97-AF65-F5344CB8AC3E}">
        <p14:creationId xmlns:p14="http://schemas.microsoft.com/office/powerpoint/2010/main" val="279584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503FFE-BF75-BA41-A746-5C5BE47A8E90}" type="datetimeFigureOut">
              <a:rPr lang="es-ES" smtClean="0"/>
              <a:t>25/09/2019</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00A39D-4044-0B41-8C5D-9C2B0DCD7DF6}" type="slidenum">
              <a:rPr lang="es-ES" smtClean="0"/>
              <a:t>‹Nº›</a:t>
            </a:fld>
            <a:endParaRPr lang="es-ES"/>
          </a:p>
        </p:txBody>
      </p:sp>
    </p:spTree>
    <p:extLst>
      <p:ext uri="{BB962C8B-B14F-4D97-AF65-F5344CB8AC3E}">
        <p14:creationId xmlns:p14="http://schemas.microsoft.com/office/powerpoint/2010/main" val="28954398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CD00A39D-4044-0B41-8C5D-9C2B0DCD7DF6}" type="slidenum">
              <a:rPr lang="es-ES" smtClean="0"/>
              <a:t>1</a:t>
            </a:fld>
            <a:endParaRPr lang="es-ES"/>
          </a:p>
        </p:txBody>
      </p:sp>
    </p:spTree>
    <p:extLst>
      <p:ext uri="{BB962C8B-B14F-4D97-AF65-F5344CB8AC3E}">
        <p14:creationId xmlns:p14="http://schemas.microsoft.com/office/powerpoint/2010/main" val="786470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pPr>
              <a:defRPr/>
            </a:pPr>
            <a:fld id="{B35CEDDD-00FE-AE47-917B-BA54EE3A08F9}" type="datetime1">
              <a:rPr lang="es-CL" smtClean="0"/>
              <a:t>25-09-2019</a:t>
            </a:fld>
            <a:endParaRPr 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2E80186A-2EAA-5444-ADE3-68F8A343D007}" type="slidenum">
              <a:rPr lang="es-ES"/>
              <a:pPr>
                <a:defRPr/>
              </a:pPr>
              <a:t>‹Nº›</a:t>
            </a:fld>
            <a:endParaRPr lang="es-ES" dirty="0"/>
          </a:p>
        </p:txBody>
      </p:sp>
    </p:spTree>
    <p:extLst>
      <p:ext uri="{BB962C8B-B14F-4D97-AF65-F5344CB8AC3E}">
        <p14:creationId xmlns:p14="http://schemas.microsoft.com/office/powerpoint/2010/main" val="313728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a:defRPr/>
            </a:lvl1pPr>
          </a:lstStyle>
          <a:p>
            <a:pPr>
              <a:defRPr/>
            </a:pPr>
            <a:fld id="{AFE421A0-399D-D64D-B523-911D617AE153}" type="datetime1">
              <a:rPr lang="es-CL" smtClean="0"/>
              <a:t>25-09-2019</a:t>
            </a:fld>
            <a:endParaRPr 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771CC032-3428-DC49-AA09-F3DF29950212}" type="slidenum">
              <a:rPr lang="es-ES"/>
              <a:pPr>
                <a:defRPr/>
              </a:pPr>
              <a:t>‹Nº›</a:t>
            </a:fld>
            <a:endParaRPr lang="es-ES" dirty="0"/>
          </a:p>
        </p:txBody>
      </p:sp>
    </p:spTree>
    <p:extLst>
      <p:ext uri="{BB962C8B-B14F-4D97-AF65-F5344CB8AC3E}">
        <p14:creationId xmlns:p14="http://schemas.microsoft.com/office/powerpoint/2010/main" val="2269837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a:defRPr/>
            </a:lvl1pPr>
          </a:lstStyle>
          <a:p>
            <a:pPr>
              <a:defRPr/>
            </a:pPr>
            <a:fld id="{9574E2A7-CD4D-CE42-9BF7-A43074B0626A}" type="datetime1">
              <a:rPr lang="es-CL" smtClean="0"/>
              <a:t>25-09-2019</a:t>
            </a:fld>
            <a:endParaRPr 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7EE4E5E1-22E3-654D-B753-24A4F9E02D6E}" type="slidenum">
              <a:rPr lang="es-ES"/>
              <a:pPr>
                <a:defRPr/>
              </a:pPr>
              <a:t>‹Nº›</a:t>
            </a:fld>
            <a:endParaRPr lang="es-ES" dirty="0"/>
          </a:p>
        </p:txBody>
      </p:sp>
    </p:spTree>
    <p:extLst>
      <p:ext uri="{BB962C8B-B14F-4D97-AF65-F5344CB8AC3E}">
        <p14:creationId xmlns:p14="http://schemas.microsoft.com/office/powerpoint/2010/main" val="1948000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a:defRPr/>
            </a:lvl1pPr>
          </a:lstStyle>
          <a:p>
            <a:pPr>
              <a:defRPr/>
            </a:pPr>
            <a:fld id="{57F1C2FE-CCCD-F944-9DBF-787483487C4E}" type="datetime1">
              <a:rPr lang="es-CL" smtClean="0"/>
              <a:t>25-09-2019</a:t>
            </a:fld>
            <a:endParaRPr 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02B2C5C9-8C95-524F-A376-2711A95663B2}" type="slidenum">
              <a:rPr lang="es-ES"/>
              <a:pPr>
                <a:defRPr/>
              </a:pPr>
              <a:t>‹Nº›</a:t>
            </a:fld>
            <a:endParaRPr lang="es-ES" dirty="0"/>
          </a:p>
        </p:txBody>
      </p:sp>
    </p:spTree>
    <p:extLst>
      <p:ext uri="{BB962C8B-B14F-4D97-AF65-F5344CB8AC3E}">
        <p14:creationId xmlns:p14="http://schemas.microsoft.com/office/powerpoint/2010/main" val="185392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A48CC15D-C723-6C43-89B0-CBCB50233A33}" type="datetime1">
              <a:rPr lang="es-CL" smtClean="0"/>
              <a:t>25-09-2019</a:t>
            </a:fld>
            <a:endParaRPr lang="es-ES" dirty="0"/>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991596A5-8E10-1743-A4FC-D113597F9B3D}" type="slidenum">
              <a:rPr lang="es-ES"/>
              <a:pPr>
                <a:defRPr/>
              </a:pPr>
              <a:t>‹Nº›</a:t>
            </a:fld>
            <a:endParaRPr lang="es-ES" dirty="0"/>
          </a:p>
        </p:txBody>
      </p:sp>
    </p:spTree>
    <p:extLst>
      <p:ext uri="{BB962C8B-B14F-4D97-AF65-F5344CB8AC3E}">
        <p14:creationId xmlns:p14="http://schemas.microsoft.com/office/powerpoint/2010/main" val="3401449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3"/>
          <p:cNvSpPr>
            <a:spLocks noGrp="1"/>
          </p:cNvSpPr>
          <p:nvPr>
            <p:ph type="dt" sz="half" idx="10"/>
          </p:nvPr>
        </p:nvSpPr>
        <p:spPr/>
        <p:txBody>
          <a:bodyPr/>
          <a:lstStyle>
            <a:lvl1pPr>
              <a:defRPr/>
            </a:lvl1pPr>
          </a:lstStyle>
          <a:p>
            <a:pPr>
              <a:defRPr/>
            </a:pPr>
            <a:fld id="{AA0B7E6A-A2E4-2943-A083-A31CA9514E16}" type="datetime1">
              <a:rPr lang="es-CL" smtClean="0"/>
              <a:t>25-09-2019</a:t>
            </a:fld>
            <a:endParaRPr lang="es-ES" dirty="0"/>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DCD0D3E1-891C-1B4A-9CF2-EB746E63118A}" type="slidenum">
              <a:rPr lang="es-ES"/>
              <a:pPr>
                <a:defRPr/>
              </a:pPr>
              <a:t>‹Nº›</a:t>
            </a:fld>
            <a:endParaRPr lang="es-ES" dirty="0"/>
          </a:p>
        </p:txBody>
      </p:sp>
    </p:spTree>
    <p:extLst>
      <p:ext uri="{BB962C8B-B14F-4D97-AF65-F5344CB8AC3E}">
        <p14:creationId xmlns:p14="http://schemas.microsoft.com/office/powerpoint/2010/main" val="331524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3"/>
          <p:cNvSpPr>
            <a:spLocks noGrp="1"/>
          </p:cNvSpPr>
          <p:nvPr>
            <p:ph type="dt" sz="half" idx="10"/>
          </p:nvPr>
        </p:nvSpPr>
        <p:spPr/>
        <p:txBody>
          <a:bodyPr/>
          <a:lstStyle>
            <a:lvl1pPr>
              <a:defRPr/>
            </a:lvl1pPr>
          </a:lstStyle>
          <a:p>
            <a:pPr>
              <a:defRPr/>
            </a:pPr>
            <a:fld id="{D193463B-84CC-AD42-B666-3948B2E84116}" type="datetime1">
              <a:rPr lang="es-CL" smtClean="0"/>
              <a:t>25-09-2019</a:t>
            </a:fld>
            <a:endParaRPr lang="es-ES" dirty="0"/>
          </a:p>
        </p:txBody>
      </p:sp>
      <p:sp>
        <p:nvSpPr>
          <p:cNvPr id="8" name="Marcador de pie de página 4"/>
          <p:cNvSpPr>
            <a:spLocks noGrp="1"/>
          </p:cNvSpPr>
          <p:nvPr>
            <p:ph type="ftr" sz="quarter" idx="11"/>
          </p:nvPr>
        </p:nvSpPr>
        <p:spPr/>
        <p:txBody>
          <a:bodyPr/>
          <a:lstStyle>
            <a:lvl1pPr>
              <a:defRPr/>
            </a:lvl1pPr>
          </a:lstStyle>
          <a:p>
            <a:pPr>
              <a:defRPr/>
            </a:pPr>
            <a:endParaRPr lang="es-ES"/>
          </a:p>
        </p:txBody>
      </p:sp>
      <p:sp>
        <p:nvSpPr>
          <p:cNvPr id="9" name="Marcador de número de diapositiva 5"/>
          <p:cNvSpPr>
            <a:spLocks noGrp="1"/>
          </p:cNvSpPr>
          <p:nvPr>
            <p:ph type="sldNum" sz="quarter" idx="12"/>
          </p:nvPr>
        </p:nvSpPr>
        <p:spPr/>
        <p:txBody>
          <a:bodyPr/>
          <a:lstStyle>
            <a:lvl1pPr>
              <a:defRPr/>
            </a:lvl1pPr>
          </a:lstStyle>
          <a:p>
            <a:pPr>
              <a:defRPr/>
            </a:pPr>
            <a:fld id="{B28BFA1F-1ED9-F541-B38D-2433A50F4A84}" type="slidenum">
              <a:rPr lang="es-ES"/>
              <a:pPr>
                <a:defRPr/>
              </a:pPr>
              <a:t>‹Nº›</a:t>
            </a:fld>
            <a:endParaRPr lang="es-ES" dirty="0"/>
          </a:p>
        </p:txBody>
      </p:sp>
    </p:spTree>
    <p:extLst>
      <p:ext uri="{BB962C8B-B14F-4D97-AF65-F5344CB8AC3E}">
        <p14:creationId xmlns:p14="http://schemas.microsoft.com/office/powerpoint/2010/main" val="1441246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3"/>
          <p:cNvSpPr>
            <a:spLocks noGrp="1"/>
          </p:cNvSpPr>
          <p:nvPr>
            <p:ph type="dt" sz="half" idx="10"/>
          </p:nvPr>
        </p:nvSpPr>
        <p:spPr/>
        <p:txBody>
          <a:bodyPr/>
          <a:lstStyle>
            <a:lvl1pPr>
              <a:defRPr/>
            </a:lvl1pPr>
          </a:lstStyle>
          <a:p>
            <a:pPr>
              <a:defRPr/>
            </a:pPr>
            <a:fld id="{BAB951AC-D8A1-584F-AB4C-44EBD15FA0AC}" type="datetime1">
              <a:rPr lang="es-CL" smtClean="0"/>
              <a:t>25-09-2019</a:t>
            </a:fld>
            <a:endParaRPr lang="es-ES" dirty="0"/>
          </a:p>
        </p:txBody>
      </p:sp>
      <p:sp>
        <p:nvSpPr>
          <p:cNvPr id="4" name="Marcador de pie de página 4"/>
          <p:cNvSpPr>
            <a:spLocks noGrp="1"/>
          </p:cNvSpPr>
          <p:nvPr>
            <p:ph type="ftr" sz="quarter" idx="11"/>
          </p:nvPr>
        </p:nvSpPr>
        <p:spPr/>
        <p:txBody>
          <a:bodyPr/>
          <a:lstStyle>
            <a:lvl1pPr>
              <a:defRPr/>
            </a:lvl1pPr>
          </a:lstStyle>
          <a:p>
            <a:pPr>
              <a:defRPr/>
            </a:pPr>
            <a:endParaRPr lang="es-ES"/>
          </a:p>
        </p:txBody>
      </p:sp>
      <p:sp>
        <p:nvSpPr>
          <p:cNvPr id="5" name="Marcador de número de diapositiva 5"/>
          <p:cNvSpPr>
            <a:spLocks noGrp="1"/>
          </p:cNvSpPr>
          <p:nvPr>
            <p:ph type="sldNum" sz="quarter" idx="12"/>
          </p:nvPr>
        </p:nvSpPr>
        <p:spPr/>
        <p:txBody>
          <a:bodyPr/>
          <a:lstStyle>
            <a:lvl1pPr>
              <a:defRPr/>
            </a:lvl1pPr>
          </a:lstStyle>
          <a:p>
            <a:pPr>
              <a:defRPr/>
            </a:pPr>
            <a:fld id="{E658BF82-CD4B-974F-B9F3-2A177F58A1F4}" type="slidenum">
              <a:rPr lang="es-ES"/>
              <a:pPr>
                <a:defRPr/>
              </a:pPr>
              <a:t>‹Nº›</a:t>
            </a:fld>
            <a:endParaRPr lang="es-ES" dirty="0"/>
          </a:p>
        </p:txBody>
      </p:sp>
    </p:spTree>
    <p:extLst>
      <p:ext uri="{BB962C8B-B14F-4D97-AF65-F5344CB8AC3E}">
        <p14:creationId xmlns:p14="http://schemas.microsoft.com/office/powerpoint/2010/main" val="3126098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9E3AC970-A7F7-B046-B64F-172A5239A0D5}" type="datetime1">
              <a:rPr lang="es-CL" smtClean="0"/>
              <a:t>25-09-2019</a:t>
            </a:fld>
            <a:endParaRPr lang="es-ES" dirty="0"/>
          </a:p>
        </p:txBody>
      </p:sp>
      <p:sp>
        <p:nvSpPr>
          <p:cNvPr id="3" name="Marcador de pie de página 4"/>
          <p:cNvSpPr>
            <a:spLocks noGrp="1"/>
          </p:cNvSpPr>
          <p:nvPr>
            <p:ph type="ftr" sz="quarter" idx="11"/>
          </p:nvPr>
        </p:nvSpPr>
        <p:spPr/>
        <p:txBody>
          <a:bodyPr/>
          <a:lstStyle>
            <a:lvl1pPr>
              <a:defRPr/>
            </a:lvl1pPr>
          </a:lstStyle>
          <a:p>
            <a:pPr>
              <a:defRPr/>
            </a:pPr>
            <a:endParaRPr lang="es-ES"/>
          </a:p>
        </p:txBody>
      </p:sp>
      <p:sp>
        <p:nvSpPr>
          <p:cNvPr id="4" name="Marcador de número de diapositiva 5"/>
          <p:cNvSpPr>
            <a:spLocks noGrp="1"/>
          </p:cNvSpPr>
          <p:nvPr>
            <p:ph type="sldNum" sz="quarter" idx="12"/>
          </p:nvPr>
        </p:nvSpPr>
        <p:spPr/>
        <p:txBody>
          <a:bodyPr/>
          <a:lstStyle>
            <a:lvl1pPr>
              <a:defRPr/>
            </a:lvl1pPr>
          </a:lstStyle>
          <a:p>
            <a:pPr>
              <a:defRPr/>
            </a:pPr>
            <a:fld id="{7367C8B1-A0B2-314C-AA95-1E04C6D53AE0}" type="slidenum">
              <a:rPr lang="es-ES"/>
              <a:pPr>
                <a:defRPr/>
              </a:pPr>
              <a:t>‹Nº›</a:t>
            </a:fld>
            <a:endParaRPr lang="es-ES" dirty="0"/>
          </a:p>
        </p:txBody>
      </p:sp>
    </p:spTree>
    <p:extLst>
      <p:ext uri="{BB962C8B-B14F-4D97-AF65-F5344CB8AC3E}">
        <p14:creationId xmlns:p14="http://schemas.microsoft.com/office/powerpoint/2010/main" val="59503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C4B65A13-2B6C-114A-B762-1F43162E461F}" type="datetime1">
              <a:rPr lang="es-CL" smtClean="0"/>
              <a:t>25-09-2019</a:t>
            </a:fld>
            <a:endParaRPr lang="es-ES" dirty="0"/>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50759A0C-E2CC-0C46-8D44-3BB3ED36213C}" type="slidenum">
              <a:rPr lang="es-ES"/>
              <a:pPr>
                <a:defRPr/>
              </a:pPr>
              <a:t>‹Nº›</a:t>
            </a:fld>
            <a:endParaRPr lang="es-ES" dirty="0"/>
          </a:p>
        </p:txBody>
      </p:sp>
    </p:spTree>
    <p:extLst>
      <p:ext uri="{BB962C8B-B14F-4D97-AF65-F5344CB8AC3E}">
        <p14:creationId xmlns:p14="http://schemas.microsoft.com/office/powerpoint/2010/main" val="392254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8CF1B698-98C5-7546-AF81-40388DC20C5D}" type="datetime1">
              <a:rPr lang="es-CL" smtClean="0"/>
              <a:t>25-09-2019</a:t>
            </a:fld>
            <a:endParaRPr lang="es-ES" dirty="0"/>
          </a:p>
        </p:txBody>
      </p:sp>
      <p:sp>
        <p:nvSpPr>
          <p:cNvPr id="6" name="Marcador de pie de página 4"/>
          <p:cNvSpPr>
            <a:spLocks noGrp="1"/>
          </p:cNvSpPr>
          <p:nvPr>
            <p:ph type="ftr" sz="quarter" idx="11"/>
          </p:nvPr>
        </p:nvSpPr>
        <p:spPr/>
        <p:txBody>
          <a:bodyPr/>
          <a:lstStyle>
            <a:lvl1pPr>
              <a:defRPr/>
            </a:lvl1pPr>
          </a:lstStyle>
          <a:p>
            <a:pPr>
              <a:defRPr/>
            </a:pPr>
            <a:endParaRPr lang="es-ES"/>
          </a:p>
        </p:txBody>
      </p:sp>
      <p:sp>
        <p:nvSpPr>
          <p:cNvPr id="7" name="Marcador de número de diapositiva 5"/>
          <p:cNvSpPr>
            <a:spLocks noGrp="1"/>
          </p:cNvSpPr>
          <p:nvPr>
            <p:ph type="sldNum" sz="quarter" idx="12"/>
          </p:nvPr>
        </p:nvSpPr>
        <p:spPr/>
        <p:txBody>
          <a:bodyPr/>
          <a:lstStyle>
            <a:lvl1pPr>
              <a:defRPr/>
            </a:lvl1pPr>
          </a:lstStyle>
          <a:p>
            <a:pPr>
              <a:defRPr/>
            </a:pPr>
            <a:fld id="{3F2044F4-1072-C14E-B38A-2703D965C605}" type="slidenum">
              <a:rPr lang="es-ES"/>
              <a:pPr>
                <a:defRPr/>
              </a:pPr>
              <a:t>‹Nº›</a:t>
            </a:fld>
            <a:endParaRPr lang="es-ES" dirty="0"/>
          </a:p>
        </p:txBody>
      </p:sp>
    </p:spTree>
    <p:extLst>
      <p:ext uri="{BB962C8B-B14F-4D97-AF65-F5344CB8AC3E}">
        <p14:creationId xmlns:p14="http://schemas.microsoft.com/office/powerpoint/2010/main" val="1645377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_tradnl"/>
              <a:t>Clic para editar título</a:t>
            </a:r>
            <a:endParaRPr lang="es-ES"/>
          </a:p>
        </p:txBody>
      </p:sp>
      <p:sp>
        <p:nvSpPr>
          <p:cNvPr id="1027"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49C1F2FA-893D-044B-9A02-DCDD60ACCCBB}" type="datetime1">
              <a:rPr lang="es-CL" smtClean="0"/>
              <a:t>25-09-2019</a:t>
            </a:fld>
            <a:endParaRPr lang="es-ES"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25DE252B-C73F-1E4D-B12E-80B6292803CE}" type="slidenum">
              <a:rPr lang="es-ES"/>
              <a:pPr>
                <a:defRPr/>
              </a:pPr>
              <a:t>‹Nº›</a:t>
            </a:fld>
            <a:endParaRPr lang="es-ES" dirty="0"/>
          </a:p>
        </p:txBody>
      </p:sp>
      <p:pic>
        <p:nvPicPr>
          <p:cNvPr id="8" name="Imagen 7" descr="logo nuevo connadecus.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0571" y="173999"/>
            <a:ext cx="1627944" cy="43872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ítulo 1"/>
          <p:cNvSpPr>
            <a:spLocks noGrp="1"/>
          </p:cNvSpPr>
          <p:nvPr>
            <p:ph type="ctrTitle"/>
          </p:nvPr>
        </p:nvSpPr>
        <p:spPr>
          <a:xfrm>
            <a:off x="349563" y="1979955"/>
            <a:ext cx="8451856" cy="1470025"/>
          </a:xfrm>
        </p:spPr>
        <p:txBody>
          <a:bodyPr/>
          <a:lstStyle/>
          <a:p>
            <a:pPr eaLnBrk="1" hangingPunct="1"/>
            <a:r>
              <a:rPr lang="es-ES_tradnl" sz="3200" b="1" dirty="0">
                <a:solidFill>
                  <a:srgbClr val="000090"/>
                </a:solidFill>
                <a:latin typeface="Times New Roman"/>
                <a:cs typeface="Times New Roman"/>
              </a:rPr>
              <a:t>Proyecto </a:t>
            </a:r>
            <a:r>
              <a:rPr lang="es-ES_tradnl" sz="3200" b="1" dirty="0" smtClean="0">
                <a:solidFill>
                  <a:srgbClr val="000090"/>
                </a:solidFill>
                <a:latin typeface="Times New Roman"/>
                <a:cs typeface="Times New Roman"/>
              </a:rPr>
              <a:t>de </a:t>
            </a:r>
            <a:r>
              <a:rPr lang="es-ES_tradnl" sz="3200" b="1" dirty="0">
                <a:solidFill>
                  <a:srgbClr val="000090"/>
                </a:solidFill>
                <a:latin typeface="Times New Roman"/>
                <a:cs typeface="Times New Roman"/>
              </a:rPr>
              <a:t>ley que rebaja la rentabilidad de las empresas de distribución y perfecciona el proceso tarifario de distribución </a:t>
            </a:r>
            <a:r>
              <a:rPr lang="es-ES_tradnl" sz="3200" b="1" dirty="0" smtClean="0">
                <a:solidFill>
                  <a:srgbClr val="000090"/>
                </a:solidFill>
                <a:latin typeface="Times New Roman"/>
                <a:cs typeface="Times New Roman"/>
              </a:rPr>
              <a:t>eléctrica</a:t>
            </a:r>
            <a:br>
              <a:rPr lang="es-ES_tradnl" sz="3200" b="1" dirty="0" smtClean="0">
                <a:solidFill>
                  <a:srgbClr val="000090"/>
                </a:solidFill>
                <a:latin typeface="Times New Roman"/>
                <a:cs typeface="Times New Roman"/>
              </a:rPr>
            </a:br>
            <a:r>
              <a:rPr lang="es-ES_tradnl" sz="3200" b="1" dirty="0" smtClean="0">
                <a:solidFill>
                  <a:srgbClr val="000090"/>
                </a:solidFill>
                <a:latin typeface="Times New Roman"/>
                <a:cs typeface="Times New Roman"/>
              </a:rPr>
              <a:t>(proyecto de ley </a:t>
            </a:r>
            <a:r>
              <a:rPr lang="es-ES_tradnl" sz="3200" b="1" dirty="0">
                <a:solidFill>
                  <a:srgbClr val="000090"/>
                </a:solidFill>
                <a:latin typeface="Times New Roman"/>
                <a:cs typeface="Times New Roman"/>
              </a:rPr>
              <a:t>c</a:t>
            </a:r>
            <a:r>
              <a:rPr lang="es-ES_tradnl" sz="3200" b="1" dirty="0" smtClean="0">
                <a:solidFill>
                  <a:srgbClr val="000090"/>
                </a:solidFill>
                <a:latin typeface="Times New Roman"/>
                <a:cs typeface="Times New Roman"/>
              </a:rPr>
              <a:t>orta)</a:t>
            </a:r>
            <a:r>
              <a:rPr lang="es-ES_tradnl" sz="3200" b="1" dirty="0">
                <a:solidFill>
                  <a:srgbClr val="000090"/>
                </a:solidFill>
                <a:latin typeface="Times New Roman"/>
                <a:cs typeface="Times New Roman"/>
              </a:rPr>
              <a:t/>
            </a:r>
            <a:br>
              <a:rPr lang="es-ES_tradnl" sz="3200" b="1" dirty="0">
                <a:solidFill>
                  <a:srgbClr val="000090"/>
                </a:solidFill>
                <a:latin typeface="Times New Roman"/>
                <a:cs typeface="Times New Roman"/>
              </a:rPr>
            </a:br>
            <a:r>
              <a:rPr lang="es-ES_tradnl" sz="1600" b="1" dirty="0" smtClean="0">
                <a:solidFill>
                  <a:srgbClr val="000090"/>
                </a:solidFill>
                <a:latin typeface="Times New Roman"/>
                <a:cs typeface="Times New Roman"/>
              </a:rPr>
              <a:t/>
            </a:r>
            <a:br>
              <a:rPr lang="es-ES_tradnl" sz="1600" b="1" dirty="0" smtClean="0">
                <a:solidFill>
                  <a:srgbClr val="000090"/>
                </a:solidFill>
                <a:latin typeface="Times New Roman"/>
                <a:cs typeface="Times New Roman"/>
              </a:rPr>
            </a:br>
            <a:r>
              <a:rPr lang="es-ES_tradnl" sz="1600" b="1" dirty="0" smtClean="0">
                <a:solidFill>
                  <a:srgbClr val="000090"/>
                </a:solidFill>
                <a:latin typeface="Times New Roman"/>
                <a:cs typeface="Times New Roman"/>
              </a:rPr>
              <a:t>Boletines 12.471</a:t>
            </a:r>
            <a:r>
              <a:rPr lang="es-ES_tradnl" sz="1600" b="1" dirty="0">
                <a:solidFill>
                  <a:srgbClr val="000090"/>
                </a:solidFill>
                <a:latin typeface="Times New Roman"/>
                <a:cs typeface="Times New Roman"/>
              </a:rPr>
              <a:t>-08 y 12.567-08</a:t>
            </a:r>
            <a:endParaRPr lang="es-ES" sz="1600" b="1" dirty="0">
              <a:solidFill>
                <a:srgbClr val="000090"/>
              </a:solidFill>
              <a:latin typeface="Times New Roman"/>
              <a:cs typeface="Times New Roman"/>
            </a:endParaRPr>
          </a:p>
        </p:txBody>
      </p:sp>
      <p:sp>
        <p:nvSpPr>
          <p:cNvPr id="3" name="Subtítulo 2"/>
          <p:cNvSpPr>
            <a:spLocks noGrp="1"/>
          </p:cNvSpPr>
          <p:nvPr>
            <p:ph type="subTitle" idx="1"/>
          </p:nvPr>
        </p:nvSpPr>
        <p:spPr>
          <a:xfrm>
            <a:off x="685800" y="4012167"/>
            <a:ext cx="7772400" cy="2050102"/>
          </a:xfrm>
        </p:spPr>
        <p:txBody>
          <a:bodyPr rtlCol="0">
            <a:noAutofit/>
          </a:bodyPr>
          <a:lstStyle/>
          <a:p>
            <a:pPr eaLnBrk="1" fontAlgn="auto" hangingPunct="1">
              <a:spcBef>
                <a:spcPts val="0"/>
              </a:spcBef>
              <a:spcAft>
                <a:spcPts val="0"/>
              </a:spcAft>
              <a:defRPr/>
            </a:pPr>
            <a:r>
              <a:rPr lang="es-ES_tradnl" sz="2300" dirty="0">
                <a:solidFill>
                  <a:schemeClr val="tx1"/>
                </a:solidFill>
                <a:latin typeface="Times New Roman"/>
                <a:ea typeface="+mn-ea"/>
                <a:cs typeface="Times New Roman"/>
              </a:rPr>
              <a:t>Presentación </a:t>
            </a:r>
            <a:r>
              <a:rPr lang="es-ES_tradnl" sz="2300" dirty="0" smtClean="0">
                <a:solidFill>
                  <a:schemeClr val="tx1"/>
                </a:solidFill>
                <a:latin typeface="Times New Roman"/>
                <a:ea typeface="+mn-ea"/>
                <a:cs typeface="Times New Roman"/>
              </a:rPr>
              <a:t>para la Comisión de Minería y Energía </a:t>
            </a:r>
          </a:p>
          <a:p>
            <a:pPr eaLnBrk="1" fontAlgn="auto" hangingPunct="1">
              <a:spcBef>
                <a:spcPts val="0"/>
              </a:spcBef>
              <a:spcAft>
                <a:spcPts val="0"/>
              </a:spcAft>
              <a:defRPr/>
            </a:pPr>
            <a:r>
              <a:rPr lang="es-ES_tradnl" sz="2300" dirty="0" smtClean="0">
                <a:solidFill>
                  <a:schemeClr val="tx1"/>
                </a:solidFill>
                <a:latin typeface="Times New Roman"/>
                <a:ea typeface="+mn-ea"/>
                <a:cs typeface="Times New Roman"/>
              </a:rPr>
              <a:t>del Senado de la República</a:t>
            </a:r>
          </a:p>
          <a:p>
            <a:pPr eaLnBrk="1" fontAlgn="auto" hangingPunct="1">
              <a:spcBef>
                <a:spcPts val="0"/>
              </a:spcBef>
              <a:spcAft>
                <a:spcPts val="0"/>
              </a:spcAft>
              <a:defRPr/>
            </a:pPr>
            <a:endParaRPr lang="es-ES" sz="1800" dirty="0" smtClean="0">
              <a:solidFill>
                <a:schemeClr val="tx1"/>
              </a:solidFill>
              <a:latin typeface="Times New Roman"/>
              <a:cs typeface="Times New Roman"/>
            </a:endParaRPr>
          </a:p>
          <a:p>
            <a:pPr eaLnBrk="1" fontAlgn="auto" hangingPunct="1">
              <a:spcBef>
                <a:spcPts val="0"/>
              </a:spcBef>
              <a:spcAft>
                <a:spcPts val="0"/>
              </a:spcAft>
              <a:defRPr/>
            </a:pPr>
            <a:r>
              <a:rPr lang="es-ES" sz="1800" dirty="0">
                <a:solidFill>
                  <a:schemeClr val="tx1"/>
                </a:solidFill>
                <a:latin typeface="Times New Roman"/>
                <a:cs typeface="Times New Roman"/>
              </a:rPr>
              <a:t>Israel </a:t>
            </a:r>
            <a:r>
              <a:rPr lang="es-ES" sz="1800" dirty="0" err="1" smtClean="0">
                <a:solidFill>
                  <a:schemeClr val="tx1"/>
                </a:solidFill>
                <a:latin typeface="Times New Roman"/>
                <a:cs typeface="Times New Roman"/>
              </a:rPr>
              <a:t>Mandler</a:t>
            </a:r>
            <a:r>
              <a:rPr lang="es-ES" sz="1800" dirty="0">
                <a:solidFill>
                  <a:schemeClr val="tx1"/>
                </a:solidFill>
                <a:latin typeface="Times New Roman"/>
                <a:cs typeface="Times New Roman"/>
              </a:rPr>
              <a:t> </a:t>
            </a:r>
            <a:r>
              <a:rPr lang="es-ES" sz="1800" dirty="0" smtClean="0">
                <a:solidFill>
                  <a:schemeClr val="tx1"/>
                </a:solidFill>
                <a:latin typeface="Times New Roman"/>
                <a:cs typeface="Times New Roman"/>
              </a:rPr>
              <a:t>y Oscar Cabello</a:t>
            </a:r>
          </a:p>
          <a:p>
            <a:pPr eaLnBrk="1" fontAlgn="auto" hangingPunct="1">
              <a:spcBef>
                <a:spcPts val="0"/>
              </a:spcBef>
              <a:spcAft>
                <a:spcPts val="0"/>
              </a:spcAft>
              <a:defRPr/>
            </a:pPr>
            <a:r>
              <a:rPr lang="es-ES" sz="1800" dirty="0" smtClean="0">
                <a:solidFill>
                  <a:schemeClr val="tx1"/>
                </a:solidFill>
                <a:latin typeface="Times New Roman"/>
                <a:cs typeface="Times New Roman"/>
              </a:rPr>
              <a:t>Consultores de Alfa </a:t>
            </a:r>
            <a:r>
              <a:rPr lang="es-ES" sz="1800" dirty="0">
                <a:solidFill>
                  <a:schemeClr val="tx1"/>
                </a:solidFill>
                <a:latin typeface="Times New Roman"/>
                <a:cs typeface="Times New Roman"/>
              </a:rPr>
              <a:t>Centauro S.A</a:t>
            </a:r>
            <a:r>
              <a:rPr lang="es-ES" sz="1800" dirty="0" smtClean="0">
                <a:solidFill>
                  <a:schemeClr val="tx1"/>
                </a:solidFill>
                <a:latin typeface="Times New Roman"/>
                <a:cs typeface="Times New Roman"/>
              </a:rPr>
              <a:t>., asesores de </a:t>
            </a:r>
            <a:r>
              <a:rPr lang="es-ES" sz="1800" dirty="0" err="1" smtClean="0">
                <a:solidFill>
                  <a:schemeClr val="tx1"/>
                </a:solidFill>
                <a:latin typeface="Times New Roman"/>
                <a:cs typeface="Times New Roman"/>
              </a:rPr>
              <a:t>Conadecus</a:t>
            </a:r>
            <a:r>
              <a:rPr lang="es-ES" sz="1800" dirty="0" smtClean="0">
                <a:solidFill>
                  <a:schemeClr val="tx1"/>
                </a:solidFill>
                <a:latin typeface="Times New Roman"/>
                <a:ea typeface="+mn-ea"/>
                <a:cs typeface="Times New Roman"/>
              </a:rPr>
              <a:t> </a:t>
            </a:r>
            <a:endParaRPr lang="es-ES" sz="1800" dirty="0">
              <a:solidFill>
                <a:schemeClr val="tx1"/>
              </a:solidFill>
              <a:latin typeface="Times New Roman"/>
              <a:ea typeface="+mn-ea"/>
              <a:cs typeface="Times New Roman"/>
            </a:endParaRPr>
          </a:p>
          <a:p>
            <a:pPr eaLnBrk="1" fontAlgn="auto" hangingPunct="1">
              <a:spcBef>
                <a:spcPts val="0"/>
              </a:spcBef>
              <a:spcAft>
                <a:spcPts val="0"/>
              </a:spcAft>
              <a:buFont typeface="Arial"/>
              <a:buNone/>
              <a:defRPr/>
            </a:pPr>
            <a:endParaRPr lang="es-ES" sz="800" dirty="0">
              <a:solidFill>
                <a:schemeClr val="tx1"/>
              </a:solidFill>
              <a:latin typeface="Times New Roman"/>
              <a:ea typeface="+mn-ea"/>
              <a:cs typeface="Times New Roman"/>
            </a:endParaRPr>
          </a:p>
          <a:p>
            <a:pPr eaLnBrk="1" fontAlgn="auto" hangingPunct="1">
              <a:spcBef>
                <a:spcPts val="0"/>
              </a:spcBef>
              <a:spcAft>
                <a:spcPts val="0"/>
              </a:spcAft>
              <a:buFont typeface="Arial"/>
              <a:buNone/>
              <a:defRPr/>
            </a:pPr>
            <a:endParaRPr lang="es-ES" sz="800" dirty="0">
              <a:solidFill>
                <a:schemeClr val="tx1"/>
              </a:solidFill>
              <a:latin typeface="Times New Roman"/>
              <a:ea typeface="+mn-ea"/>
              <a:cs typeface="Times New Roman"/>
            </a:endParaRPr>
          </a:p>
          <a:p>
            <a:pPr eaLnBrk="1" fontAlgn="auto" hangingPunct="1">
              <a:spcBef>
                <a:spcPts val="0"/>
              </a:spcBef>
              <a:spcAft>
                <a:spcPts val="0"/>
              </a:spcAft>
              <a:buFont typeface="Arial"/>
              <a:buNone/>
              <a:defRPr/>
            </a:pPr>
            <a:endParaRPr lang="es-ES" sz="800" dirty="0">
              <a:solidFill>
                <a:schemeClr val="tx1"/>
              </a:solidFill>
              <a:latin typeface="Times New Roman"/>
              <a:ea typeface="+mn-ea"/>
              <a:cs typeface="Times New Roman"/>
            </a:endParaRPr>
          </a:p>
          <a:p>
            <a:pPr eaLnBrk="1" fontAlgn="auto" hangingPunct="1">
              <a:spcAft>
                <a:spcPts val="0"/>
              </a:spcAft>
              <a:buFont typeface="Arial"/>
              <a:buNone/>
              <a:defRPr/>
            </a:pPr>
            <a:r>
              <a:rPr lang="es-ES" sz="1800" dirty="0" smtClean="0">
                <a:solidFill>
                  <a:schemeClr val="tx1"/>
                </a:solidFill>
                <a:latin typeface="Times New Roman"/>
                <a:ea typeface="+mn-ea"/>
                <a:cs typeface="Times New Roman"/>
              </a:rPr>
              <a:t>Santiago, 25 de septiembre de 2019</a:t>
            </a:r>
            <a:endParaRPr lang="es-ES" sz="1800" dirty="0">
              <a:solidFill>
                <a:schemeClr val="tx1"/>
              </a:solidFill>
              <a:latin typeface="Times New Roman"/>
              <a:ea typeface="+mn-ea"/>
              <a:cs typeface="Times New Roman"/>
            </a:endParaRPr>
          </a:p>
        </p:txBody>
      </p:sp>
      <p:sp>
        <p:nvSpPr>
          <p:cNvPr id="2" name="Marcador de número de diapositiva 1"/>
          <p:cNvSpPr>
            <a:spLocks noGrp="1"/>
          </p:cNvSpPr>
          <p:nvPr>
            <p:ph type="sldNum" sz="quarter" idx="12"/>
          </p:nvPr>
        </p:nvSpPr>
        <p:spPr/>
        <p:txBody>
          <a:bodyPr/>
          <a:lstStyle/>
          <a:p>
            <a:pPr>
              <a:defRPr/>
            </a:pPr>
            <a:fld id="{2E80186A-2EAA-5444-ADE3-68F8A343D007}" type="slidenum">
              <a:rPr lang="es-ES" smtClean="0"/>
              <a:pPr>
                <a:defRPr/>
              </a:pPr>
              <a:t>1</a:t>
            </a:fld>
            <a:endParaRPr lang="es-ES" dirty="0"/>
          </a:p>
        </p:txBody>
      </p:sp>
      <p:sp>
        <p:nvSpPr>
          <p:cNvPr id="4" name="Rectángulo 3"/>
          <p:cNvSpPr/>
          <p:nvPr/>
        </p:nvSpPr>
        <p:spPr>
          <a:xfrm>
            <a:off x="8297897" y="6329285"/>
            <a:ext cx="468566" cy="4538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6" name="Imagen 5" descr="logo nuevo connadecu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3139"/>
            <a:ext cx="4012442" cy="108132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_tradnl" sz="3600" b="1" dirty="0" smtClean="0">
                <a:solidFill>
                  <a:srgbClr val="000090"/>
                </a:solidFill>
                <a:latin typeface="Times New Roman" charset="0"/>
                <a:cs typeface="Times New Roman" charset="0"/>
              </a:rPr>
              <a:t>Observaciones al </a:t>
            </a:r>
            <a:r>
              <a:rPr lang="es-ES_tradnl" sz="3600" b="1" dirty="0">
                <a:solidFill>
                  <a:srgbClr val="000090"/>
                </a:solidFill>
                <a:latin typeface="Times New Roman" charset="0"/>
                <a:cs typeface="Times New Roman" charset="0"/>
              </a:rPr>
              <a:t>Proyecto de </a:t>
            </a:r>
            <a:r>
              <a:rPr lang="es-ES_tradnl" sz="3600" b="1" dirty="0" smtClean="0">
                <a:solidFill>
                  <a:srgbClr val="000090"/>
                </a:solidFill>
                <a:latin typeface="Times New Roman" charset="0"/>
                <a:cs typeface="Times New Roman" charset="0"/>
              </a:rPr>
              <a:t>Ley Corta</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smtClean="0">
                <a:latin typeface="Times New Roman" charset="0"/>
                <a:cs typeface="Times New Roman" charset="0"/>
              </a:rPr>
              <a:t>Este </a:t>
            </a:r>
            <a:r>
              <a:rPr lang="es-ES_tradnl" sz="2800" dirty="0">
                <a:latin typeface="Times New Roman" charset="0"/>
                <a:cs typeface="Times New Roman" charset="0"/>
              </a:rPr>
              <a:t>proyecto de ley también debería regular la situación de aquellos consumidores que siendo propietarios de su medidor, les fue cambiado ese </a:t>
            </a:r>
            <a:r>
              <a:rPr lang="es-ES_tradnl" sz="2800" dirty="0" smtClean="0">
                <a:latin typeface="Times New Roman" charset="0"/>
                <a:cs typeface="Times New Roman" charset="0"/>
              </a:rPr>
              <a:t>dispositivo.</a:t>
            </a:r>
          </a:p>
          <a:p>
            <a:pPr algn="just"/>
            <a:r>
              <a:rPr lang="es-ES_tradnl" sz="2800" dirty="0" smtClean="0">
                <a:latin typeface="Times New Roman" charset="0"/>
                <a:cs typeface="Times New Roman" charset="0"/>
              </a:rPr>
              <a:t>Entendemos que en esos casos las </a:t>
            </a:r>
            <a:r>
              <a:rPr lang="es-ES_tradnl" sz="2800" dirty="0">
                <a:latin typeface="Times New Roman" charset="0"/>
                <a:cs typeface="Times New Roman" charset="0"/>
              </a:rPr>
              <a:t>empresas de distribución </a:t>
            </a:r>
            <a:r>
              <a:rPr lang="es-ES_tradnl" sz="2800" dirty="0" smtClean="0">
                <a:latin typeface="Times New Roman" charset="0"/>
                <a:cs typeface="Times New Roman" charset="0"/>
              </a:rPr>
              <a:t>no deben cobrar </a:t>
            </a:r>
            <a:r>
              <a:rPr lang="es-ES_tradnl" sz="2800" dirty="0">
                <a:latin typeface="Times New Roman" charset="0"/>
                <a:cs typeface="Times New Roman" charset="0"/>
              </a:rPr>
              <a:t>arriendo por </a:t>
            </a:r>
            <a:r>
              <a:rPr lang="es-ES_tradnl" sz="2800" dirty="0" smtClean="0">
                <a:latin typeface="Times New Roman" charset="0"/>
                <a:cs typeface="Times New Roman" charset="0"/>
              </a:rPr>
              <a:t>los nuevos medidores, ni incluir su costo en la tarifa de la energía eléctrica.</a:t>
            </a: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10</a:t>
            </a:fld>
            <a:endParaRPr lang="es-ES" dirty="0"/>
          </a:p>
        </p:txBody>
      </p:sp>
    </p:spTree>
    <p:extLst>
      <p:ext uri="{BB962C8B-B14F-4D97-AF65-F5344CB8AC3E}">
        <p14:creationId xmlns:p14="http://schemas.microsoft.com/office/powerpoint/2010/main" val="2430864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ítulo 1"/>
          <p:cNvSpPr>
            <a:spLocks noGrp="1"/>
          </p:cNvSpPr>
          <p:nvPr>
            <p:ph type="title"/>
          </p:nvPr>
        </p:nvSpPr>
        <p:spPr>
          <a:xfrm>
            <a:off x="457200" y="2698750"/>
            <a:ext cx="8229600" cy="1143000"/>
          </a:xfrm>
        </p:spPr>
        <p:txBody>
          <a:bodyPr/>
          <a:lstStyle/>
          <a:p>
            <a:pPr eaLnBrk="1" hangingPunct="1"/>
            <a:r>
              <a:rPr lang="es-ES" sz="3600" b="1" dirty="0">
                <a:solidFill>
                  <a:srgbClr val="000090"/>
                </a:solidFill>
                <a:latin typeface="Times New Roman"/>
                <a:cs typeface="Times New Roman"/>
              </a:rPr>
              <a:t>Muchas gracias</a:t>
            </a:r>
          </a:p>
        </p:txBody>
      </p:sp>
      <p:pic>
        <p:nvPicPr>
          <p:cNvPr id="7" name="Imagen 6" descr="logo nuevo connadecus.png">
            <a:extLst>
              <a:ext uri="{FF2B5EF4-FFF2-40B4-BE49-F238E27FC236}">
                <a16:creationId xmlns="" xmlns:a16="http://schemas.microsoft.com/office/drawing/2014/main" id="{90101369-4A5D-4E79-A01A-C3ADF4C67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139"/>
            <a:ext cx="4012442" cy="108132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 sz="3600" b="1" dirty="0" smtClean="0">
                <a:solidFill>
                  <a:srgbClr val="000090"/>
                </a:solidFill>
                <a:latin typeface="Times New Roman" charset="0"/>
                <a:cs typeface="Times New Roman" charset="0"/>
              </a:rPr>
              <a:t>Antecedentes</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a:solidFill>
                  <a:srgbClr val="000000"/>
                </a:solidFill>
                <a:latin typeface="Times New Roman" charset="0"/>
                <a:cs typeface="Times New Roman" charset="0"/>
              </a:rPr>
              <a:t>V</a:t>
            </a:r>
            <a:r>
              <a:rPr lang="es-ES_tradnl" sz="2800" dirty="0" smtClean="0">
                <a:solidFill>
                  <a:srgbClr val="000000"/>
                </a:solidFill>
                <a:latin typeface="Times New Roman" charset="0"/>
                <a:cs typeface="Times New Roman" charset="0"/>
              </a:rPr>
              <a:t>arios factores tecnológicos están empezando a irrumpir en la distribución eléctrica, y van a causar cambios profundos:</a:t>
            </a:r>
          </a:p>
          <a:p>
            <a:pPr marL="702000" algn="just">
              <a:buFont typeface="Wingdings" charset="2"/>
              <a:buChar char="ü"/>
            </a:pPr>
            <a:r>
              <a:rPr lang="es-ES_tradnl" sz="2800" dirty="0" smtClean="0">
                <a:solidFill>
                  <a:srgbClr val="000000"/>
                </a:solidFill>
                <a:latin typeface="Times New Roman" charset="0"/>
                <a:cs typeface="Times New Roman" charset="0"/>
              </a:rPr>
              <a:t>El avance de la generación distribuida, </a:t>
            </a:r>
          </a:p>
          <a:p>
            <a:pPr marL="702000" algn="just">
              <a:buFont typeface="Wingdings" charset="2"/>
              <a:buChar char="ü"/>
            </a:pPr>
            <a:r>
              <a:rPr lang="es-ES_tradnl" sz="2800" dirty="0" smtClean="0">
                <a:solidFill>
                  <a:srgbClr val="000000"/>
                </a:solidFill>
                <a:latin typeface="Times New Roman" charset="0"/>
                <a:cs typeface="Times New Roman" charset="0"/>
              </a:rPr>
              <a:t>La reducción de costos de los paneles solares y de otras formas de generación, y</a:t>
            </a:r>
          </a:p>
          <a:p>
            <a:pPr marL="702000" algn="just">
              <a:buFont typeface="Wingdings" charset="2"/>
              <a:buChar char="ü"/>
            </a:pPr>
            <a:r>
              <a:rPr lang="es-ES_tradnl" sz="2800" dirty="0" smtClean="0">
                <a:solidFill>
                  <a:srgbClr val="000000"/>
                </a:solidFill>
                <a:latin typeface="Times New Roman" charset="0"/>
                <a:cs typeface="Times New Roman" charset="0"/>
              </a:rPr>
              <a:t>El almacenamiento mediante baterías.</a:t>
            </a:r>
          </a:p>
          <a:p>
            <a:pPr algn="just"/>
            <a:r>
              <a:rPr lang="es-ES_tradnl" sz="2800" dirty="0" smtClean="0">
                <a:solidFill>
                  <a:srgbClr val="000000"/>
                </a:solidFill>
                <a:latin typeface="Times New Roman" charset="0"/>
                <a:cs typeface="Times New Roman" charset="0"/>
              </a:rPr>
              <a:t>Eso es equivalente a la digitalización ocurrida en la industria de las telecomunicaciones, que fue lo que posibilitó la competencia. </a:t>
            </a:r>
            <a:endParaRPr lang="es-ES" sz="2800" dirty="0">
              <a:solidFill>
                <a:srgbClr val="000000"/>
              </a:solidFill>
              <a:latin typeface="Times New Roman" charset="0"/>
              <a:cs typeface="Times New Roman" charset="0"/>
            </a:endParaRP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2</a:t>
            </a:fld>
            <a:endParaRPr lang="es-ES" dirty="0"/>
          </a:p>
        </p:txBody>
      </p:sp>
    </p:spTree>
    <p:extLst>
      <p:ext uri="{BB962C8B-B14F-4D97-AF65-F5344CB8AC3E}">
        <p14:creationId xmlns:p14="http://schemas.microsoft.com/office/powerpoint/2010/main" val="505845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 sz="3600" b="1" dirty="0" smtClean="0">
                <a:solidFill>
                  <a:srgbClr val="000090"/>
                </a:solidFill>
                <a:latin typeface="Times New Roman" charset="0"/>
                <a:cs typeface="Times New Roman" charset="0"/>
              </a:rPr>
              <a:t>Componentes del sistema eléctrico</a:t>
            </a:r>
            <a:endParaRPr lang="es-ES" sz="3600" b="1" dirty="0">
              <a:solidFill>
                <a:srgbClr val="000090"/>
              </a:solidFill>
              <a:latin typeface="Times New Roman" charset="0"/>
              <a:cs typeface="Times New Roman" charset="0"/>
            </a:endParaRP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3</a:t>
            </a:fld>
            <a:endParaRPr lang="es-ES" dirty="0"/>
          </a:p>
        </p:txBody>
      </p:sp>
      <p:pic>
        <p:nvPicPr>
          <p:cNvPr id="6" name="Imagen 5" descr="Sistema Electrico =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637" y="1216136"/>
            <a:ext cx="8319241" cy="5260864"/>
          </a:xfrm>
          <a:prstGeom prst="rect">
            <a:avLst/>
          </a:prstGeom>
        </p:spPr>
      </p:pic>
      <p:sp>
        <p:nvSpPr>
          <p:cNvPr id="7" name="CuadroTexto 6"/>
          <p:cNvSpPr txBox="1"/>
          <p:nvPr/>
        </p:nvSpPr>
        <p:spPr>
          <a:xfrm>
            <a:off x="704270" y="6338460"/>
            <a:ext cx="2425063" cy="276999"/>
          </a:xfrm>
          <a:prstGeom prst="rect">
            <a:avLst/>
          </a:prstGeom>
          <a:noFill/>
        </p:spPr>
        <p:txBody>
          <a:bodyPr wrap="none" rtlCol="0">
            <a:spAutoFit/>
          </a:bodyPr>
          <a:lstStyle/>
          <a:p>
            <a:r>
              <a:rPr lang="pt-BR" sz="1200" dirty="0" smtClean="0"/>
              <a:t>Fuente: </a:t>
            </a:r>
            <a:r>
              <a:rPr lang="pt-BR" sz="1200" dirty="0" err="1" smtClean="0"/>
              <a:t>www.aprendeconenergia.cl</a:t>
            </a:r>
            <a:endParaRPr lang="es-ES" sz="1200" dirty="0"/>
          </a:p>
        </p:txBody>
      </p:sp>
      <p:sp>
        <p:nvSpPr>
          <p:cNvPr id="11" name="CuadroTexto 10"/>
          <p:cNvSpPr txBox="1"/>
          <p:nvPr/>
        </p:nvSpPr>
        <p:spPr>
          <a:xfrm>
            <a:off x="1223820" y="4872191"/>
            <a:ext cx="6777179" cy="369332"/>
          </a:xfrm>
          <a:prstGeom prst="rect">
            <a:avLst/>
          </a:prstGeom>
          <a:noFill/>
        </p:spPr>
        <p:txBody>
          <a:bodyPr wrap="square" rtlCol="0">
            <a:spAutoFit/>
          </a:bodyPr>
          <a:lstStyle/>
          <a:p>
            <a:r>
              <a:rPr lang="es-ES" dirty="0" smtClean="0">
                <a:solidFill>
                  <a:schemeClr val="bg1"/>
                </a:solidFill>
              </a:rPr>
              <a:t>Generación                               Transmisión                             Distribución </a:t>
            </a:r>
            <a:endParaRPr lang="es-ES" dirty="0">
              <a:solidFill>
                <a:schemeClr val="bg1"/>
              </a:solidFill>
            </a:endParaRPr>
          </a:p>
        </p:txBody>
      </p:sp>
    </p:spTree>
    <p:extLst>
      <p:ext uri="{BB962C8B-B14F-4D97-AF65-F5344CB8AC3E}">
        <p14:creationId xmlns:p14="http://schemas.microsoft.com/office/powerpoint/2010/main" val="165555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 sz="3600" b="1" dirty="0" smtClean="0">
                <a:solidFill>
                  <a:srgbClr val="000090"/>
                </a:solidFill>
                <a:latin typeface="Times New Roman" charset="0"/>
                <a:cs typeface="Times New Roman" charset="0"/>
              </a:rPr>
              <a:t>Los problemas</a:t>
            </a:r>
            <a:r>
              <a:rPr lang="is-IS" sz="3600" b="1" dirty="0">
                <a:solidFill>
                  <a:srgbClr val="000090"/>
                </a:solidFill>
                <a:latin typeface="Times New Roman" charset="0"/>
                <a:cs typeface="Times New Roman" charset="0"/>
              </a:rPr>
              <a:t> </a:t>
            </a:r>
            <a:r>
              <a:rPr lang="is-IS" sz="3600" b="1" dirty="0" smtClean="0">
                <a:solidFill>
                  <a:srgbClr val="000090"/>
                </a:solidFill>
                <a:latin typeface="Times New Roman" charset="0"/>
                <a:cs typeface="Times New Roman" charset="0"/>
              </a:rPr>
              <a:t>que salieron a flote</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a:latin typeface="Times New Roman" charset="0"/>
                <a:cs typeface="Times New Roman" charset="0"/>
              </a:rPr>
              <a:t>L</a:t>
            </a:r>
            <a:r>
              <a:rPr lang="es-ES_tradnl" sz="2800" dirty="0" smtClean="0">
                <a:latin typeface="Times New Roman" charset="0"/>
                <a:cs typeface="Times New Roman" charset="0"/>
              </a:rPr>
              <a:t>os </a:t>
            </a:r>
            <a:r>
              <a:rPr lang="es-ES_tradnl" sz="2800" dirty="0">
                <a:latin typeface="Times New Roman" charset="0"/>
                <a:cs typeface="Times New Roman" charset="0"/>
              </a:rPr>
              <a:t>medidores </a:t>
            </a:r>
            <a:r>
              <a:rPr lang="es-ES_tradnl" sz="2800" dirty="0" smtClean="0">
                <a:latin typeface="Times New Roman" charset="0"/>
                <a:cs typeface="Times New Roman" charset="0"/>
              </a:rPr>
              <a:t>inteligentes permitieron </a:t>
            </a:r>
            <a:r>
              <a:rPr lang="es-ES_tradnl" sz="2800" dirty="0">
                <a:latin typeface="Times New Roman" charset="0"/>
                <a:cs typeface="Times New Roman" charset="0"/>
              </a:rPr>
              <a:t>que salgan a </a:t>
            </a:r>
            <a:r>
              <a:rPr lang="es-ES_tradnl" sz="2800" dirty="0" smtClean="0">
                <a:latin typeface="Times New Roman" charset="0"/>
                <a:cs typeface="Times New Roman" charset="0"/>
              </a:rPr>
              <a:t>flote varios problemas del </a:t>
            </a:r>
            <a:r>
              <a:rPr lang="es-ES_tradnl" sz="2800" dirty="0">
                <a:latin typeface="Times New Roman" charset="0"/>
                <a:cs typeface="Times New Roman" charset="0"/>
              </a:rPr>
              <a:t>DFL </a:t>
            </a:r>
            <a:r>
              <a:rPr lang="es-ES_tradnl" sz="2800" dirty="0" smtClean="0">
                <a:latin typeface="Times New Roman" charset="0"/>
                <a:cs typeface="Times New Roman" charset="0"/>
              </a:rPr>
              <a:t>4.</a:t>
            </a:r>
          </a:p>
          <a:p>
            <a:pPr algn="just"/>
            <a:r>
              <a:rPr lang="es-ES_tradnl" sz="2800" dirty="0" smtClean="0">
                <a:latin typeface="Times New Roman" charset="0"/>
                <a:cs typeface="Times New Roman" charset="0"/>
              </a:rPr>
              <a:t>Uno de ellos es el </a:t>
            </a:r>
            <a:r>
              <a:rPr lang="es-ES_tradnl" sz="2800" dirty="0">
                <a:latin typeface="Times New Roman" charset="0"/>
                <a:cs typeface="Times New Roman" charset="0"/>
              </a:rPr>
              <a:t>10% de rentabilidad, antes de impuestos, que el DFL 4 permite a la empresa </a:t>
            </a:r>
            <a:r>
              <a:rPr lang="es-ES_tradnl" sz="2800" dirty="0" smtClean="0">
                <a:latin typeface="Times New Roman" charset="0"/>
                <a:cs typeface="Times New Roman" charset="0"/>
              </a:rPr>
              <a:t>modelo utilizada </a:t>
            </a:r>
            <a:r>
              <a:rPr lang="es-ES_tradnl" sz="2800" dirty="0">
                <a:latin typeface="Times New Roman" charset="0"/>
                <a:cs typeface="Times New Roman" charset="0"/>
              </a:rPr>
              <a:t>en el cálculo de las </a:t>
            </a:r>
            <a:r>
              <a:rPr lang="es-ES_tradnl" sz="2800" dirty="0" smtClean="0">
                <a:latin typeface="Times New Roman" charset="0"/>
                <a:cs typeface="Times New Roman" charset="0"/>
              </a:rPr>
              <a:t>tarifas</a:t>
            </a:r>
            <a:r>
              <a:rPr lang="es-ES_tradnl" sz="2800" dirty="0">
                <a:latin typeface="Times New Roman" charset="0"/>
                <a:cs typeface="Times New Roman" charset="0"/>
              </a:rPr>
              <a:t> </a:t>
            </a:r>
            <a:r>
              <a:rPr lang="es-ES_tradnl" sz="2800" dirty="0" smtClean="0">
                <a:latin typeface="Times New Roman" charset="0"/>
                <a:cs typeface="Times New Roman" charset="0"/>
              </a:rPr>
              <a:t>reguladas.</a:t>
            </a:r>
          </a:p>
          <a:p>
            <a:pPr algn="just"/>
            <a:r>
              <a:rPr lang="es-ES_tradnl" sz="2800" dirty="0">
                <a:latin typeface="Times New Roman" charset="0"/>
                <a:cs typeface="Times New Roman" charset="0"/>
              </a:rPr>
              <a:t>El 10% </a:t>
            </a:r>
            <a:r>
              <a:rPr lang="es-ES_tradnl" sz="2800" dirty="0" smtClean="0">
                <a:latin typeface="Times New Roman" charset="0"/>
                <a:cs typeface="Times New Roman" charset="0"/>
              </a:rPr>
              <a:t>pudo </a:t>
            </a:r>
            <a:r>
              <a:rPr lang="es-ES_tradnl" sz="2800" dirty="0">
                <a:latin typeface="Times New Roman" charset="0"/>
                <a:cs typeface="Times New Roman" charset="0"/>
              </a:rPr>
              <a:t>ser razonable en los 80, </a:t>
            </a:r>
            <a:r>
              <a:rPr lang="es-ES_tradnl" sz="2800" dirty="0" smtClean="0">
                <a:latin typeface="Times New Roman" charset="0"/>
                <a:cs typeface="Times New Roman" charset="0"/>
              </a:rPr>
              <a:t>pero no hoy, y nadie sabe qué niveles serán razonables en el futuro. </a:t>
            </a:r>
          </a:p>
          <a:p>
            <a:pPr algn="just"/>
            <a:r>
              <a:rPr lang="es-ES_tradnl" sz="2800" dirty="0">
                <a:latin typeface="Times New Roman" charset="0"/>
                <a:cs typeface="Times New Roman" charset="0"/>
              </a:rPr>
              <a:t>Otro problema es la solución de controversias en la fijación de tarifas, que </a:t>
            </a:r>
            <a:r>
              <a:rPr lang="es-ES_tradnl" sz="2800" dirty="0">
                <a:solidFill>
                  <a:srgbClr val="000000"/>
                </a:solidFill>
                <a:latin typeface="Times New Roman" charset="0"/>
                <a:cs typeface="Times New Roman" charset="0"/>
              </a:rPr>
              <a:t>pondera en 2/3 lo que propone el gobierno y en 1/3 lo que propone la empresa</a:t>
            </a:r>
            <a:r>
              <a:rPr lang="es-ES_tradnl" sz="2800" dirty="0" smtClean="0">
                <a:latin typeface="Times New Roman" charset="0"/>
                <a:cs typeface="Times New Roman" charset="0"/>
              </a:rPr>
              <a:t>.</a:t>
            </a:r>
            <a:endParaRPr lang="es-ES_tradnl" sz="2800" dirty="0">
              <a:latin typeface="Times New Roman" charset="0"/>
              <a:cs typeface="Times New Roman" charset="0"/>
            </a:endParaRP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4</a:t>
            </a:fld>
            <a:endParaRPr lang="es-ES" dirty="0"/>
          </a:p>
        </p:txBody>
      </p:sp>
    </p:spTree>
    <p:extLst>
      <p:ext uri="{BB962C8B-B14F-4D97-AF65-F5344CB8AC3E}">
        <p14:creationId xmlns:p14="http://schemas.microsoft.com/office/powerpoint/2010/main" val="1720696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 sz="3600" b="1" dirty="0" smtClean="0">
                <a:solidFill>
                  <a:srgbClr val="000090"/>
                </a:solidFill>
                <a:latin typeface="Times New Roman" charset="0"/>
                <a:cs typeface="Times New Roman" charset="0"/>
              </a:rPr>
              <a:t>Los problemas</a:t>
            </a:r>
            <a:r>
              <a:rPr lang="is-IS" sz="3600" b="1" dirty="0">
                <a:solidFill>
                  <a:srgbClr val="000090"/>
                </a:solidFill>
                <a:latin typeface="Times New Roman" charset="0"/>
                <a:cs typeface="Times New Roman" charset="0"/>
              </a:rPr>
              <a:t> </a:t>
            </a:r>
            <a:r>
              <a:rPr lang="is-IS" sz="3600" b="1" dirty="0" smtClean="0">
                <a:solidFill>
                  <a:srgbClr val="000090"/>
                </a:solidFill>
                <a:latin typeface="Times New Roman" charset="0"/>
                <a:cs typeface="Times New Roman" charset="0"/>
              </a:rPr>
              <a:t>que salieron a flote</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smtClean="0">
                <a:solidFill>
                  <a:srgbClr val="000000"/>
                </a:solidFill>
                <a:latin typeface="Times New Roman" charset="0"/>
                <a:cs typeface="Times New Roman" charset="0"/>
              </a:rPr>
              <a:t>La </a:t>
            </a:r>
            <a:r>
              <a:rPr lang="es-ES_tradnl" sz="2800" dirty="0">
                <a:solidFill>
                  <a:srgbClr val="000000"/>
                </a:solidFill>
                <a:latin typeface="Times New Roman" charset="0"/>
                <a:cs typeface="Times New Roman" charset="0"/>
              </a:rPr>
              <a:t>regulación de precios </a:t>
            </a:r>
            <a:r>
              <a:rPr lang="es-ES" sz="2800" dirty="0">
                <a:solidFill>
                  <a:srgbClr val="000000"/>
                </a:solidFill>
                <a:latin typeface="Times New Roman" charset="0"/>
                <a:cs typeface="Times New Roman" charset="0"/>
              </a:rPr>
              <a:t>-</a:t>
            </a:r>
            <a:r>
              <a:rPr lang="es-ES_tradnl" sz="2800" dirty="0">
                <a:solidFill>
                  <a:srgbClr val="000000"/>
                </a:solidFill>
                <a:latin typeface="Times New Roman" charset="0"/>
                <a:cs typeface="Times New Roman" charset="0"/>
              </a:rPr>
              <a:t>si procede- es una tarea del Estado, que no puede ser compartida con el regulado</a:t>
            </a:r>
            <a:r>
              <a:rPr lang="es-ES_tradnl" sz="2800" dirty="0" smtClean="0">
                <a:solidFill>
                  <a:srgbClr val="000000"/>
                </a:solidFill>
                <a:latin typeface="Times New Roman" charset="0"/>
                <a:cs typeface="Times New Roman" charset="0"/>
              </a:rPr>
              <a:t>.</a:t>
            </a:r>
          </a:p>
          <a:p>
            <a:pPr algn="just"/>
            <a:r>
              <a:rPr lang="es-ES_tradnl" sz="2800" dirty="0">
                <a:latin typeface="Times New Roman" charset="0"/>
                <a:cs typeface="Times New Roman" charset="0"/>
              </a:rPr>
              <a:t>Asimismo, los modelos </a:t>
            </a:r>
            <a:r>
              <a:rPr lang="es-ES_tradnl" sz="2800" dirty="0">
                <a:solidFill>
                  <a:srgbClr val="000000"/>
                </a:solidFill>
                <a:latin typeface="Times New Roman" charset="0"/>
                <a:cs typeface="Times New Roman" charset="0"/>
              </a:rPr>
              <a:t>de empresa eficiente no son sanos, cuando las empresas reales logran niveles de rentabilidad superiores a los de la empresa modelo.</a:t>
            </a:r>
          </a:p>
          <a:p>
            <a:pPr algn="just"/>
            <a:r>
              <a:rPr lang="es-ES_tradnl" sz="2800" dirty="0">
                <a:solidFill>
                  <a:srgbClr val="000000"/>
                </a:solidFill>
                <a:latin typeface="Times New Roman" charset="0"/>
                <a:cs typeface="Times New Roman" charset="0"/>
              </a:rPr>
              <a:t>Como resultado de todo lo anterior, y de otros problemas, los usuarios en Chile pagan </a:t>
            </a:r>
            <a:r>
              <a:rPr lang="es-ES_tradnl" sz="2800" dirty="0">
                <a:latin typeface="Times New Roman" charset="0"/>
                <a:cs typeface="Times New Roman" charset="0"/>
              </a:rPr>
              <a:t>hoy una de las tarifas de energía eléctrica más caras de la OECD. </a:t>
            </a:r>
          </a:p>
          <a:p>
            <a:pPr algn="just"/>
            <a:r>
              <a:rPr lang="es-ES_tradnl" sz="2800" dirty="0">
                <a:latin typeface="Times New Roman" charset="0"/>
                <a:cs typeface="Times New Roman" charset="0"/>
              </a:rPr>
              <a:t>El DFL 4 ciertamente tiene que ser reformulado, mas no con cambios menores o cosméticos</a:t>
            </a:r>
            <a:r>
              <a:rPr lang="es-ES_tradnl" sz="2800" dirty="0" smtClean="0">
                <a:latin typeface="Times New Roman" charset="0"/>
                <a:cs typeface="Times New Roman" charset="0"/>
              </a:rPr>
              <a:t>.</a:t>
            </a:r>
            <a:endParaRPr lang="es-ES_tradnl" sz="2800" dirty="0">
              <a:latin typeface="Times New Roman" charset="0"/>
              <a:cs typeface="Times New Roman" charset="0"/>
            </a:endParaRPr>
          </a:p>
          <a:p>
            <a:pPr algn="just"/>
            <a:endParaRPr lang="es-ES_tradnl" sz="2800" dirty="0">
              <a:solidFill>
                <a:srgbClr val="000000"/>
              </a:solidFill>
              <a:latin typeface="Times New Roman" charset="0"/>
              <a:cs typeface="Times New Roman" charset="0"/>
            </a:endParaRPr>
          </a:p>
          <a:p>
            <a:pPr algn="just"/>
            <a:endParaRPr lang="es-ES_tradnl" sz="2800" dirty="0">
              <a:latin typeface="Times New Roman" charset="0"/>
              <a:cs typeface="Times New Roman" charset="0"/>
            </a:endParaRP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5</a:t>
            </a:fld>
            <a:endParaRPr lang="es-ES" dirty="0"/>
          </a:p>
        </p:txBody>
      </p:sp>
    </p:spTree>
    <p:extLst>
      <p:ext uri="{BB962C8B-B14F-4D97-AF65-F5344CB8AC3E}">
        <p14:creationId xmlns:p14="http://schemas.microsoft.com/office/powerpoint/2010/main" val="3442826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_tradnl" sz="3600" b="1" dirty="0" smtClean="0">
                <a:solidFill>
                  <a:srgbClr val="000090"/>
                </a:solidFill>
                <a:latin typeface="Times New Roman" charset="0"/>
                <a:cs typeface="Times New Roman" charset="0"/>
              </a:rPr>
              <a:t>Observaciones al </a:t>
            </a:r>
            <a:r>
              <a:rPr lang="es-ES_tradnl" sz="3600" b="1" dirty="0">
                <a:solidFill>
                  <a:srgbClr val="000090"/>
                </a:solidFill>
                <a:latin typeface="Times New Roman" charset="0"/>
                <a:cs typeface="Times New Roman" charset="0"/>
              </a:rPr>
              <a:t>Proyecto de </a:t>
            </a:r>
            <a:r>
              <a:rPr lang="es-ES_tradnl" sz="3600" b="1" dirty="0" smtClean="0">
                <a:solidFill>
                  <a:srgbClr val="000090"/>
                </a:solidFill>
                <a:latin typeface="Times New Roman" charset="0"/>
                <a:cs typeface="Times New Roman" charset="0"/>
              </a:rPr>
              <a:t>Ley Corta</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smtClean="0">
                <a:latin typeface="Times New Roman" charset="0"/>
                <a:cs typeface="Times New Roman" charset="0"/>
              </a:rPr>
              <a:t>El Artículo </a:t>
            </a:r>
            <a:r>
              <a:rPr lang="es-ES_tradnl" sz="2800" dirty="0">
                <a:latin typeface="Times New Roman" charset="0"/>
                <a:cs typeface="Times New Roman" charset="0"/>
              </a:rPr>
              <a:t>182 </a:t>
            </a:r>
            <a:r>
              <a:rPr lang="es-ES_tradnl" sz="2800" dirty="0" smtClean="0">
                <a:latin typeface="Times New Roman" charset="0"/>
                <a:cs typeface="Times New Roman" charset="0"/>
              </a:rPr>
              <a:t>bis del proyecto señala </a:t>
            </a:r>
            <a:r>
              <a:rPr lang="es-ES_tradnl" sz="2800" dirty="0">
                <a:latin typeface="Times New Roman" charset="0"/>
                <a:cs typeface="Times New Roman" charset="0"/>
              </a:rPr>
              <a:t>que la tasa de actualización será calculada por la Comisión cada cuatro años, y no podrá ser inferior al seis por ciento ni superior al ocho por </a:t>
            </a:r>
            <a:r>
              <a:rPr lang="es-ES_tradnl" sz="2800" dirty="0" smtClean="0">
                <a:latin typeface="Times New Roman" charset="0"/>
                <a:cs typeface="Times New Roman" charset="0"/>
              </a:rPr>
              <a:t>ciento.</a:t>
            </a:r>
          </a:p>
          <a:p>
            <a:pPr algn="just"/>
            <a:r>
              <a:rPr lang="es-ES_tradnl" sz="2800" dirty="0" smtClean="0">
                <a:latin typeface="Times New Roman" charset="0"/>
                <a:cs typeface="Times New Roman" charset="0"/>
              </a:rPr>
              <a:t>Nos </a:t>
            </a:r>
            <a:r>
              <a:rPr lang="es-ES_tradnl" sz="2800" dirty="0">
                <a:latin typeface="Times New Roman" charset="0"/>
                <a:cs typeface="Times New Roman" charset="0"/>
              </a:rPr>
              <a:t>parece acertado aplicar el método CAPM descrito allí, pero no vemos motivo alguno para imponer límites superiores ni inferiores a esa </a:t>
            </a:r>
            <a:r>
              <a:rPr lang="es-ES_tradnl" sz="2800" dirty="0" smtClean="0">
                <a:latin typeface="Times New Roman" charset="0"/>
                <a:cs typeface="Times New Roman" charset="0"/>
              </a:rPr>
              <a:t>tasa.</a:t>
            </a:r>
          </a:p>
          <a:p>
            <a:pPr algn="just"/>
            <a:r>
              <a:rPr lang="es-ES_tradnl" sz="2800" dirty="0" smtClean="0">
                <a:latin typeface="Times New Roman" charset="0"/>
                <a:cs typeface="Times New Roman" charset="0"/>
              </a:rPr>
              <a:t>Es </a:t>
            </a:r>
            <a:r>
              <a:rPr lang="es-ES_tradnl" sz="2800" dirty="0">
                <a:latin typeface="Times New Roman" charset="0"/>
                <a:cs typeface="Times New Roman" charset="0"/>
              </a:rPr>
              <a:t>más, </a:t>
            </a:r>
            <a:r>
              <a:rPr lang="es-ES_tradnl" sz="2800" dirty="0" smtClean="0">
                <a:latin typeface="Times New Roman" charset="0"/>
                <a:cs typeface="Times New Roman" charset="0"/>
              </a:rPr>
              <a:t>a futuro el </a:t>
            </a:r>
            <a:r>
              <a:rPr lang="es-ES_tradnl" sz="2800" dirty="0">
                <a:latin typeface="Times New Roman" charset="0"/>
                <a:cs typeface="Times New Roman" charset="0"/>
              </a:rPr>
              <a:t>método CAPM sin límites debería aplicarse también a Generación y a Transmisión, cuando corresponda regular sus precios</a:t>
            </a:r>
            <a:r>
              <a:rPr lang="es-ES_tradnl" sz="2800" dirty="0" smtClean="0">
                <a:latin typeface="Times New Roman" charset="0"/>
                <a:cs typeface="Times New Roman" charset="0"/>
              </a:rPr>
              <a:t>.</a:t>
            </a:r>
            <a:endParaRPr lang="es-ES_tradnl" sz="2800" dirty="0">
              <a:latin typeface="Times New Roman" charset="0"/>
              <a:cs typeface="Times New Roman" charset="0"/>
            </a:endParaRP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6</a:t>
            </a:fld>
            <a:endParaRPr lang="es-ES" dirty="0"/>
          </a:p>
        </p:txBody>
      </p:sp>
    </p:spTree>
    <p:extLst>
      <p:ext uri="{BB962C8B-B14F-4D97-AF65-F5344CB8AC3E}">
        <p14:creationId xmlns:p14="http://schemas.microsoft.com/office/powerpoint/2010/main" val="4209451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_tradnl" sz="3600" b="1" dirty="0" smtClean="0">
                <a:solidFill>
                  <a:srgbClr val="000090"/>
                </a:solidFill>
                <a:latin typeface="Times New Roman" charset="0"/>
                <a:cs typeface="Times New Roman" charset="0"/>
              </a:rPr>
              <a:t>Observaciones al </a:t>
            </a:r>
            <a:r>
              <a:rPr lang="es-ES_tradnl" sz="3600" b="1" dirty="0">
                <a:solidFill>
                  <a:srgbClr val="000090"/>
                </a:solidFill>
                <a:latin typeface="Times New Roman" charset="0"/>
                <a:cs typeface="Times New Roman" charset="0"/>
              </a:rPr>
              <a:t>Proyecto de </a:t>
            </a:r>
            <a:r>
              <a:rPr lang="es-ES_tradnl" sz="3600" b="1" dirty="0" smtClean="0">
                <a:solidFill>
                  <a:srgbClr val="000090"/>
                </a:solidFill>
                <a:latin typeface="Times New Roman" charset="0"/>
                <a:cs typeface="Times New Roman" charset="0"/>
              </a:rPr>
              <a:t>Ley Corta</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smtClean="0">
                <a:latin typeface="Times New Roman" charset="0"/>
                <a:cs typeface="Times New Roman" charset="0"/>
              </a:rPr>
              <a:t>En </a:t>
            </a:r>
            <a:r>
              <a:rPr lang="es-ES_tradnl" sz="2800" dirty="0">
                <a:latin typeface="Times New Roman" charset="0"/>
                <a:cs typeface="Times New Roman" charset="0"/>
              </a:rPr>
              <a:t>todo caso, no vemos en el proyecto de ley en curso un mecanismo de corrección posterior, cuando la rentabilidad de la empresa real exceda la tasa de actualización calculada por la </a:t>
            </a:r>
            <a:r>
              <a:rPr lang="es-ES_tradnl" sz="2800" dirty="0" smtClean="0">
                <a:latin typeface="Times New Roman" charset="0"/>
                <a:cs typeface="Times New Roman" charset="0"/>
              </a:rPr>
              <a:t>Comisión.</a:t>
            </a:r>
          </a:p>
          <a:p>
            <a:pPr algn="just"/>
            <a:r>
              <a:rPr lang="es-ES_tradnl" sz="2800" dirty="0" smtClean="0">
                <a:latin typeface="Times New Roman" charset="0"/>
                <a:cs typeface="Times New Roman" charset="0"/>
              </a:rPr>
              <a:t>El Artículo </a:t>
            </a:r>
            <a:r>
              <a:rPr lang="es-ES_tradnl" sz="2800" dirty="0">
                <a:latin typeface="Times New Roman" charset="0"/>
                <a:cs typeface="Times New Roman" charset="0"/>
              </a:rPr>
              <a:t>183 </a:t>
            </a:r>
            <a:r>
              <a:rPr lang="es-ES_tradnl" sz="2800" dirty="0" smtClean="0">
                <a:latin typeface="Times New Roman" charset="0"/>
                <a:cs typeface="Times New Roman" charset="0"/>
              </a:rPr>
              <a:t>bis del proyecto dice </a:t>
            </a:r>
            <a:r>
              <a:rPr lang="es-ES_tradnl" sz="2800" dirty="0">
                <a:latin typeface="Times New Roman" charset="0"/>
                <a:cs typeface="Times New Roman" charset="0"/>
              </a:rPr>
              <a:t>que el estudio de costos será ejecutado y supervisado por un comité integrado por representantes de las empresas concesionarias de </a:t>
            </a:r>
            <a:r>
              <a:rPr lang="es-ES_tradnl" sz="2800" dirty="0" smtClean="0">
                <a:latin typeface="Times New Roman" charset="0"/>
                <a:cs typeface="Times New Roman" charset="0"/>
              </a:rPr>
              <a:t>distribución.</a:t>
            </a:r>
          </a:p>
          <a:p>
            <a:pPr algn="just"/>
            <a:r>
              <a:rPr lang="es-ES_tradnl" sz="2800" dirty="0">
                <a:latin typeface="Times New Roman" charset="0"/>
                <a:cs typeface="Times New Roman" charset="0"/>
              </a:rPr>
              <a:t>E</a:t>
            </a:r>
            <a:r>
              <a:rPr lang="es-ES_tradnl" sz="2800" dirty="0" smtClean="0">
                <a:latin typeface="Times New Roman" charset="0"/>
                <a:cs typeface="Times New Roman" charset="0"/>
              </a:rPr>
              <a:t>sas empresas pueden presentar observaciones, pero no </a:t>
            </a:r>
            <a:r>
              <a:rPr lang="es-ES_tradnl" sz="2800" dirty="0">
                <a:latin typeface="Times New Roman" charset="0"/>
                <a:cs typeface="Times New Roman" charset="0"/>
              </a:rPr>
              <a:t>deben supervisar </a:t>
            </a:r>
            <a:r>
              <a:rPr lang="es-ES_tradnl" sz="2800" dirty="0" smtClean="0">
                <a:latin typeface="Times New Roman" charset="0"/>
                <a:cs typeface="Times New Roman" charset="0"/>
              </a:rPr>
              <a:t>ni ejecutar </a:t>
            </a:r>
            <a:r>
              <a:rPr lang="es-ES_tradnl" sz="2800" dirty="0">
                <a:latin typeface="Times New Roman" charset="0"/>
                <a:cs typeface="Times New Roman" charset="0"/>
              </a:rPr>
              <a:t>el estudio de </a:t>
            </a:r>
            <a:r>
              <a:rPr lang="es-ES_tradnl" sz="2800" dirty="0" smtClean="0">
                <a:latin typeface="Times New Roman" charset="0"/>
                <a:cs typeface="Times New Roman" charset="0"/>
              </a:rPr>
              <a:t>costos</a:t>
            </a:r>
            <a:r>
              <a:rPr lang="es-ES_tradnl" sz="2800" dirty="0">
                <a:latin typeface="Times New Roman" charset="0"/>
                <a:cs typeface="Times New Roman" charset="0"/>
              </a:rPr>
              <a:t>.</a:t>
            </a: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7</a:t>
            </a:fld>
            <a:endParaRPr lang="es-ES" dirty="0"/>
          </a:p>
        </p:txBody>
      </p:sp>
    </p:spTree>
    <p:extLst>
      <p:ext uri="{BB962C8B-B14F-4D97-AF65-F5344CB8AC3E}">
        <p14:creationId xmlns:p14="http://schemas.microsoft.com/office/powerpoint/2010/main" val="896573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_tradnl" sz="3600" b="1" dirty="0" smtClean="0">
                <a:solidFill>
                  <a:srgbClr val="000090"/>
                </a:solidFill>
                <a:latin typeface="Times New Roman" charset="0"/>
                <a:cs typeface="Times New Roman" charset="0"/>
              </a:rPr>
              <a:t>Observaciones al </a:t>
            </a:r>
            <a:r>
              <a:rPr lang="es-ES_tradnl" sz="3600" b="1" dirty="0">
                <a:solidFill>
                  <a:srgbClr val="000090"/>
                </a:solidFill>
                <a:latin typeface="Times New Roman" charset="0"/>
                <a:cs typeface="Times New Roman" charset="0"/>
              </a:rPr>
              <a:t>Proyecto de </a:t>
            </a:r>
            <a:r>
              <a:rPr lang="es-ES_tradnl" sz="3600" b="1" dirty="0" smtClean="0">
                <a:solidFill>
                  <a:srgbClr val="000090"/>
                </a:solidFill>
                <a:latin typeface="Times New Roman" charset="0"/>
                <a:cs typeface="Times New Roman" charset="0"/>
              </a:rPr>
              <a:t>Ley Corta</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smtClean="0">
                <a:latin typeface="Times New Roman" charset="0"/>
                <a:cs typeface="Times New Roman" charset="0"/>
              </a:rPr>
              <a:t>El </a:t>
            </a:r>
            <a:r>
              <a:rPr lang="es-ES_tradnl" sz="2800" dirty="0">
                <a:latin typeface="Times New Roman" charset="0"/>
                <a:cs typeface="Times New Roman" charset="0"/>
              </a:rPr>
              <a:t>proyecto de ley </a:t>
            </a:r>
            <a:r>
              <a:rPr lang="es-ES_tradnl" sz="2800" dirty="0" smtClean="0">
                <a:latin typeface="Times New Roman" charset="0"/>
                <a:cs typeface="Times New Roman" charset="0"/>
              </a:rPr>
              <a:t>no se refiere a introducir </a:t>
            </a:r>
            <a:r>
              <a:rPr lang="es-ES_tradnl" sz="2800" dirty="0">
                <a:latin typeface="Times New Roman" charset="0"/>
                <a:cs typeface="Times New Roman" charset="0"/>
              </a:rPr>
              <a:t>competencia en la </a:t>
            </a:r>
            <a:r>
              <a:rPr lang="es-ES_tradnl" sz="2800" dirty="0" smtClean="0">
                <a:latin typeface="Times New Roman" charset="0"/>
                <a:cs typeface="Times New Roman" charset="0"/>
              </a:rPr>
              <a:t>distribución, </a:t>
            </a:r>
            <a:r>
              <a:rPr lang="es-ES_tradnl" sz="2800" dirty="0">
                <a:latin typeface="Times New Roman" charset="0"/>
                <a:cs typeface="Times New Roman" charset="0"/>
              </a:rPr>
              <a:t>mediante la creación del comercializador de energía. Entendemos que ello se abordará en el próximo proyecto de ley, pero es importante no dilatar ese cambio. </a:t>
            </a:r>
            <a:endParaRPr lang="es-ES_tradnl" sz="2800" dirty="0" smtClean="0">
              <a:latin typeface="Times New Roman" charset="0"/>
              <a:cs typeface="Times New Roman" charset="0"/>
            </a:endParaRPr>
          </a:p>
          <a:p>
            <a:pPr algn="just"/>
            <a:r>
              <a:rPr lang="es-ES_tradnl" sz="2800" dirty="0" smtClean="0">
                <a:latin typeface="Times New Roman" charset="0"/>
                <a:cs typeface="Times New Roman" charset="0"/>
              </a:rPr>
              <a:t>El </a:t>
            </a:r>
            <a:r>
              <a:rPr lang="es-ES_tradnl" sz="2800" dirty="0">
                <a:latin typeface="Times New Roman" charset="0"/>
                <a:cs typeface="Times New Roman" charset="0"/>
              </a:rPr>
              <a:t>actual Artículo 182 señala que el valor agregado por concepto de costos de distribución tendrá tres componentes (costos fijos por concepto de gastos de administración, pérdidas de </a:t>
            </a:r>
            <a:r>
              <a:rPr lang="es-ES_tradnl" sz="2800" dirty="0" smtClean="0">
                <a:latin typeface="Times New Roman" charset="0"/>
                <a:cs typeface="Times New Roman" charset="0"/>
              </a:rPr>
              <a:t>energía </a:t>
            </a:r>
            <a:r>
              <a:rPr lang="es-ES_tradnl" sz="2800" dirty="0">
                <a:latin typeface="Times New Roman" charset="0"/>
                <a:cs typeface="Times New Roman" charset="0"/>
              </a:rPr>
              <a:t>y costos estándares de inversión, mantención y </a:t>
            </a:r>
            <a:r>
              <a:rPr lang="es-ES_tradnl" sz="2800" dirty="0" smtClean="0">
                <a:latin typeface="Times New Roman" charset="0"/>
                <a:cs typeface="Times New Roman" charset="0"/>
              </a:rPr>
              <a:t>operación). </a:t>
            </a: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8</a:t>
            </a:fld>
            <a:endParaRPr lang="es-ES" dirty="0"/>
          </a:p>
        </p:txBody>
      </p:sp>
    </p:spTree>
    <p:extLst>
      <p:ext uri="{BB962C8B-B14F-4D97-AF65-F5344CB8AC3E}">
        <p14:creationId xmlns:p14="http://schemas.microsoft.com/office/powerpoint/2010/main" val="1590248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457200" y="274638"/>
            <a:ext cx="8229600" cy="1143000"/>
          </a:xfrm>
        </p:spPr>
        <p:txBody>
          <a:bodyPr/>
          <a:lstStyle/>
          <a:p>
            <a:pPr eaLnBrk="1" hangingPunct="1"/>
            <a:r>
              <a:rPr lang="es-ES_tradnl" sz="3600" b="1" dirty="0" smtClean="0">
                <a:solidFill>
                  <a:srgbClr val="000090"/>
                </a:solidFill>
                <a:latin typeface="Times New Roman" charset="0"/>
                <a:cs typeface="Times New Roman" charset="0"/>
              </a:rPr>
              <a:t>Observaciones al </a:t>
            </a:r>
            <a:r>
              <a:rPr lang="es-ES_tradnl" sz="3600" b="1" dirty="0">
                <a:solidFill>
                  <a:srgbClr val="000090"/>
                </a:solidFill>
                <a:latin typeface="Times New Roman" charset="0"/>
                <a:cs typeface="Times New Roman" charset="0"/>
              </a:rPr>
              <a:t>Proyecto de </a:t>
            </a:r>
            <a:r>
              <a:rPr lang="es-ES_tradnl" sz="3600" b="1" dirty="0" smtClean="0">
                <a:solidFill>
                  <a:srgbClr val="000090"/>
                </a:solidFill>
                <a:latin typeface="Times New Roman" charset="0"/>
                <a:cs typeface="Times New Roman" charset="0"/>
              </a:rPr>
              <a:t>Ley Corta</a:t>
            </a:r>
            <a:endParaRPr lang="es-ES" sz="3600" b="1" dirty="0">
              <a:solidFill>
                <a:srgbClr val="000090"/>
              </a:solidFill>
              <a:latin typeface="Times New Roman" charset="0"/>
              <a:cs typeface="Times New Roman" charset="0"/>
            </a:endParaRPr>
          </a:p>
        </p:txBody>
      </p:sp>
      <p:sp>
        <p:nvSpPr>
          <p:cNvPr id="9" name="Marcador de contenido 2"/>
          <p:cNvSpPr>
            <a:spLocks noGrp="1"/>
          </p:cNvSpPr>
          <p:nvPr>
            <p:ph idx="1"/>
          </p:nvPr>
        </p:nvSpPr>
        <p:spPr>
          <a:xfrm>
            <a:off x="474663" y="1530350"/>
            <a:ext cx="8229600" cy="4525963"/>
          </a:xfrm>
        </p:spPr>
        <p:txBody>
          <a:bodyPr/>
          <a:lstStyle/>
          <a:p>
            <a:pPr algn="just"/>
            <a:r>
              <a:rPr lang="es-ES_tradnl" sz="2800" dirty="0" smtClean="0">
                <a:latin typeface="Times New Roman" charset="0"/>
                <a:cs typeface="Times New Roman" charset="0"/>
              </a:rPr>
              <a:t>El </a:t>
            </a:r>
            <a:r>
              <a:rPr lang="es-ES_tradnl" sz="2800" dirty="0">
                <a:latin typeface="Times New Roman" charset="0"/>
                <a:cs typeface="Times New Roman" charset="0"/>
              </a:rPr>
              <a:t>nuevo Artículo 183 dice que esos componentes </a:t>
            </a:r>
            <a:r>
              <a:rPr lang="es-ES_tradnl" sz="2800" dirty="0" smtClean="0">
                <a:latin typeface="Times New Roman" charset="0"/>
                <a:cs typeface="Times New Roman" charset="0"/>
              </a:rPr>
              <a:t>se </a:t>
            </a:r>
            <a:r>
              <a:rPr lang="es-ES_tradnl" sz="2800" dirty="0">
                <a:latin typeface="Times New Roman" charset="0"/>
                <a:cs typeface="Times New Roman" charset="0"/>
              </a:rPr>
              <a:t>calcularán para un determinado número de áreas típicas de </a:t>
            </a:r>
            <a:r>
              <a:rPr lang="es-ES_tradnl" sz="2800" dirty="0" smtClean="0">
                <a:latin typeface="Times New Roman" charset="0"/>
                <a:cs typeface="Times New Roman" charset="0"/>
              </a:rPr>
              <a:t>distribución.</a:t>
            </a:r>
          </a:p>
          <a:p>
            <a:pPr algn="just"/>
            <a:r>
              <a:rPr lang="es-ES_tradnl" sz="2800" dirty="0" smtClean="0">
                <a:latin typeface="Times New Roman" charset="0"/>
                <a:cs typeface="Times New Roman" charset="0"/>
              </a:rPr>
              <a:t>Nuestra </a:t>
            </a:r>
            <a:r>
              <a:rPr lang="es-ES_tradnl" sz="2800" dirty="0">
                <a:latin typeface="Times New Roman" charset="0"/>
                <a:cs typeface="Times New Roman" charset="0"/>
              </a:rPr>
              <a:t>propuesta es que los procesos tarifarios se hagan </a:t>
            </a:r>
            <a:r>
              <a:rPr lang="es-ES_tradnl" sz="2800" dirty="0" smtClean="0">
                <a:latin typeface="Times New Roman" charset="0"/>
                <a:cs typeface="Times New Roman" charset="0"/>
              </a:rPr>
              <a:t>no por áreas t</a:t>
            </a:r>
            <a:r>
              <a:rPr lang="es-ES" sz="2800" dirty="0" smtClean="0">
                <a:latin typeface="Times New Roman" charset="0"/>
                <a:cs typeface="Times New Roman" charset="0"/>
              </a:rPr>
              <a:t>i</a:t>
            </a:r>
            <a:r>
              <a:rPr lang="es-ES_tradnl" sz="2800" dirty="0" smtClean="0">
                <a:latin typeface="Times New Roman" charset="0"/>
                <a:cs typeface="Times New Roman" charset="0"/>
              </a:rPr>
              <a:t>picas sino para </a:t>
            </a:r>
            <a:r>
              <a:rPr lang="es-ES_tradnl" sz="2800" dirty="0">
                <a:latin typeface="Times New Roman" charset="0"/>
                <a:cs typeface="Times New Roman" charset="0"/>
              </a:rPr>
              <a:t>cada empresa de distribución, en su respectiva área de concesión, de modo de reflejar en mejor forma las particularidades de cada mercado (esto puede ser especialmente importante en el caso de las cooperativas eléctricas)</a:t>
            </a:r>
            <a:r>
              <a:rPr lang="es-ES_tradnl" sz="2800" dirty="0" smtClean="0">
                <a:latin typeface="Times New Roman" charset="0"/>
                <a:cs typeface="Times New Roman" charset="0"/>
              </a:rPr>
              <a:t>.</a:t>
            </a:r>
            <a:endParaRPr lang="es-ES_tradnl" sz="2800" dirty="0">
              <a:latin typeface="Times New Roman" charset="0"/>
              <a:cs typeface="Times New Roman" charset="0"/>
            </a:endParaRPr>
          </a:p>
        </p:txBody>
      </p:sp>
      <p:sp>
        <p:nvSpPr>
          <p:cNvPr id="10" name="Marcador de número de diapositiva 1"/>
          <p:cNvSpPr>
            <a:spLocks noGrp="1"/>
          </p:cNvSpPr>
          <p:nvPr>
            <p:ph type="sldNum" sz="quarter" idx="12"/>
          </p:nvPr>
        </p:nvSpPr>
        <p:spPr>
          <a:xfrm>
            <a:off x="6553200" y="6356350"/>
            <a:ext cx="2133600" cy="365125"/>
          </a:xfrm>
        </p:spPr>
        <p:txBody>
          <a:bodyPr/>
          <a:lstStyle/>
          <a:p>
            <a:pPr>
              <a:defRPr/>
            </a:pPr>
            <a:fld id="{0F532EE5-5B36-AB4A-89AC-990247F1FE65}" type="slidenum">
              <a:rPr lang="es-ES" smtClean="0"/>
              <a:pPr>
                <a:defRPr/>
              </a:pPr>
              <a:t>9</a:t>
            </a:fld>
            <a:endParaRPr lang="es-ES" dirty="0"/>
          </a:p>
        </p:txBody>
      </p:sp>
    </p:spTree>
    <p:extLst>
      <p:ext uri="{BB962C8B-B14F-4D97-AF65-F5344CB8AC3E}">
        <p14:creationId xmlns:p14="http://schemas.microsoft.com/office/powerpoint/2010/main" val="4048102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2143</TotalTime>
  <Words>770</Words>
  <Application>Microsoft Office PowerPoint</Application>
  <PresentationFormat>Presentación en pantalla (4:3)</PresentationFormat>
  <Paragraphs>58</Paragraphs>
  <Slides>11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ＭＳ Ｐゴシック</vt:lpstr>
      <vt:lpstr>Times New Roman</vt:lpstr>
      <vt:lpstr>Wingdings</vt:lpstr>
      <vt:lpstr>Tema de Office</vt:lpstr>
      <vt:lpstr>Proyecto de ley que rebaja la rentabilidad de las empresas de distribución y perfecciona el proceso tarifario de distribución eléctrica (proyecto de ley corta)  Boletines 12.471-08 y 12.567-08</vt:lpstr>
      <vt:lpstr>Antecedentes</vt:lpstr>
      <vt:lpstr>Componentes del sistema eléctrico</vt:lpstr>
      <vt:lpstr>Los problemas que salieron a flote</vt:lpstr>
      <vt:lpstr>Los problemas que salieron a flote</vt:lpstr>
      <vt:lpstr>Observaciones al Proyecto de Ley Corta</vt:lpstr>
      <vt:lpstr>Observaciones al Proyecto de Ley Corta</vt:lpstr>
      <vt:lpstr>Observaciones al Proyecto de Ley Corta</vt:lpstr>
      <vt:lpstr>Observaciones al Proyecto de Ley Corta</vt:lpstr>
      <vt:lpstr>Observaciones al Proyecto de Ley Corta</vt:lpstr>
      <vt:lpstr>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demanda de Conadecus ante el TDLC contra Claro, Entel y Movistar por acaparar espectro radioeléctrico</dc:title>
  <dc:creator>Oscar Cabello</dc:creator>
  <cp:lastModifiedBy>PC-Admin02</cp:lastModifiedBy>
  <cp:revision>527</cp:revision>
  <cp:lastPrinted>2019-04-23T20:42:57Z</cp:lastPrinted>
  <dcterms:created xsi:type="dcterms:W3CDTF">2014-03-30T23:37:09Z</dcterms:created>
  <dcterms:modified xsi:type="dcterms:W3CDTF">2019-09-25T18:26:21Z</dcterms:modified>
</cp:coreProperties>
</file>