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27"/>
  </p:notesMasterIdLst>
  <p:sldIdLst>
    <p:sldId id="269" r:id="rId2"/>
    <p:sldId id="294" r:id="rId3"/>
    <p:sldId id="296" r:id="rId4"/>
    <p:sldId id="273" r:id="rId5"/>
    <p:sldId id="298" r:id="rId6"/>
    <p:sldId id="299" r:id="rId7"/>
    <p:sldId id="300" r:id="rId8"/>
    <p:sldId id="301" r:id="rId9"/>
    <p:sldId id="278" r:id="rId10"/>
    <p:sldId id="279" r:id="rId11"/>
    <p:sldId id="302" r:id="rId12"/>
    <p:sldId id="282" r:id="rId13"/>
    <p:sldId id="303" r:id="rId14"/>
    <p:sldId id="304" r:id="rId15"/>
    <p:sldId id="285" r:id="rId16"/>
    <p:sldId id="286" r:id="rId17"/>
    <p:sldId id="287" r:id="rId18"/>
    <p:sldId id="288" r:id="rId19"/>
    <p:sldId id="305" r:id="rId20"/>
    <p:sldId id="290" r:id="rId21"/>
    <p:sldId id="306" r:id="rId22"/>
    <p:sldId id="307" r:id="rId23"/>
    <p:sldId id="308" r:id="rId24"/>
    <p:sldId id="293" r:id="rId25"/>
    <p:sldId id="309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B39F"/>
    <a:srgbClr val="45C795"/>
    <a:srgbClr val="32DAC4"/>
    <a:srgbClr val="4A01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4904" autoAdjust="0"/>
  </p:normalViewPr>
  <p:slideViewPr>
    <p:cSldViewPr snapToGrid="0">
      <p:cViewPr varScale="1">
        <p:scale>
          <a:sx n="55" d="100"/>
          <a:sy n="55" d="100"/>
        </p:scale>
        <p:origin x="133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Total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fallos</a:t>
            </a:r>
            <a:r>
              <a:rPr lang="en-US" baseline="0" dirty="0" smtClean="0"/>
              <a:t> = 365</a:t>
            </a:r>
            <a:endParaRPr lang="en-US" dirty="0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4A017C"/>
              </a:solidFill>
            </c:spPr>
            <c:extLst>
              <c:ext xmlns:c16="http://schemas.microsoft.com/office/drawing/2014/chart" uri="{C3380CC4-5D6E-409C-BE32-E72D297353CC}">
                <c16:uniqueId val="{00000000-4ED9-4821-B87B-FCD2CE38D4FD}"/>
              </c:ext>
            </c:extLst>
          </c:dPt>
          <c:dPt>
            <c:idx val="1"/>
            <c:bubble3D val="0"/>
            <c:spPr>
              <a:solidFill>
                <a:srgbClr val="32DAC4"/>
              </a:solidFill>
            </c:spPr>
            <c:extLst>
              <c:ext xmlns:c16="http://schemas.microsoft.com/office/drawing/2014/chart" uri="{C3380CC4-5D6E-409C-BE32-E72D297353CC}">
                <c16:uniqueId val="{00000001-4ED9-4821-B87B-FCD2CE38D4FD}"/>
              </c:ext>
            </c:extLst>
          </c:dPt>
          <c:dLbls>
            <c:dLbl>
              <c:idx val="0"/>
              <c:layout>
                <c:manualLayout>
                  <c:x val="-6.5065138342082246E-2"/>
                  <c:y val="0.19022567622320613"/>
                </c:manualLayout>
              </c:layout>
              <c:spPr/>
              <c:txPr>
                <a:bodyPr/>
                <a:lstStyle/>
                <a:p>
                  <a:pPr>
                    <a:defRPr sz="2000"/>
                  </a:pPr>
                  <a:endParaRPr lang="es-C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ED9-4821-B87B-FCD2CE38D4F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Hoja1!$A$2:$A$3</c:f>
              <c:strCache>
                <c:ptCount val="2"/>
                <c:pt idx="0">
                  <c:v>Capital regional</c:v>
                </c:pt>
                <c:pt idx="1">
                  <c:v>Otras ciudades y sectores rurales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225</c:v>
                </c:pt>
                <c:pt idx="1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ED9-4821-B87B-FCD2CE38D4FD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Total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fallos</a:t>
            </a:r>
            <a:r>
              <a:rPr lang="en-US" baseline="0" dirty="0" smtClean="0"/>
              <a:t> = 365</a:t>
            </a:r>
            <a:endParaRPr lang="en-US" dirty="0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333333333333329E-2"/>
          <c:y val="0.22407388785019355"/>
          <c:w val="0.83680555555555558"/>
          <c:h val="0.74370601071022358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4A017C"/>
              </a:solidFill>
            </c:spPr>
            <c:extLst>
              <c:ext xmlns:c16="http://schemas.microsoft.com/office/drawing/2014/chart" uri="{C3380CC4-5D6E-409C-BE32-E72D297353CC}">
                <c16:uniqueId val="{00000000-693F-446F-8475-D440243EE995}"/>
              </c:ext>
            </c:extLst>
          </c:dPt>
          <c:dPt>
            <c:idx val="1"/>
            <c:bubble3D val="0"/>
            <c:spPr>
              <a:solidFill>
                <a:srgbClr val="32DAC4"/>
              </a:solidFill>
            </c:spPr>
            <c:extLst>
              <c:ext xmlns:c16="http://schemas.microsoft.com/office/drawing/2014/chart" uri="{C3380CC4-5D6E-409C-BE32-E72D297353CC}">
                <c16:uniqueId val="{00000001-693F-446F-8475-D440243EE995}"/>
              </c:ext>
            </c:extLst>
          </c:dPt>
          <c:dLbls>
            <c:dLbl>
              <c:idx val="0"/>
              <c:layout>
                <c:manualLayout>
                  <c:x val="-6.5065138342082274E-2"/>
                  <c:y val="0.19022567622320607"/>
                </c:manualLayout>
              </c:layout>
              <c:spPr/>
              <c:txPr>
                <a:bodyPr/>
                <a:lstStyle/>
                <a:p>
                  <a:pPr>
                    <a:defRPr sz="2000"/>
                  </a:pPr>
                  <a:endParaRPr lang="es-C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93F-446F-8475-D440243EE99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Hoja1!$A$2:$A$4</c:f>
              <c:strCache>
                <c:ptCount val="3"/>
                <c:pt idx="0">
                  <c:v>Hombre</c:v>
                </c:pt>
                <c:pt idx="1">
                  <c:v>Mujer</c:v>
                </c:pt>
                <c:pt idx="2">
                  <c:v>N/A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213</c:v>
                </c:pt>
                <c:pt idx="1">
                  <c:v>145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3F-446F-8475-D440243EE99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Total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fallos</a:t>
            </a:r>
            <a:r>
              <a:rPr lang="en-US" baseline="0" dirty="0" smtClean="0"/>
              <a:t> = 365</a:t>
            </a:r>
            <a:endParaRPr lang="en-US" dirty="0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333333333333343E-2"/>
          <c:y val="0.22407388785019361"/>
          <c:w val="0.83680555555555591"/>
          <c:h val="0.74370601071022369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4A017C"/>
              </a:solidFill>
            </c:spPr>
            <c:extLst>
              <c:ext xmlns:c16="http://schemas.microsoft.com/office/drawing/2014/chart" uri="{C3380CC4-5D6E-409C-BE32-E72D297353CC}">
                <c16:uniqueId val="{00000000-DBFA-43F7-8967-E9736FD5DC66}"/>
              </c:ext>
            </c:extLst>
          </c:dPt>
          <c:dPt>
            <c:idx val="1"/>
            <c:bubble3D val="0"/>
            <c:spPr>
              <a:solidFill>
                <a:srgbClr val="32DAC4"/>
              </a:solidFill>
            </c:spPr>
            <c:extLst>
              <c:ext xmlns:c16="http://schemas.microsoft.com/office/drawing/2014/chart" uri="{C3380CC4-5D6E-409C-BE32-E72D297353CC}">
                <c16:uniqueId val="{00000001-DBFA-43F7-8967-E9736FD5DC66}"/>
              </c:ext>
            </c:extLst>
          </c:dPt>
          <c:dLbls>
            <c:dLbl>
              <c:idx val="0"/>
              <c:layout>
                <c:manualLayout>
                  <c:x val="-0.11714840332458443"/>
                  <c:y val="7.6152520612542782E-2"/>
                </c:manualLayout>
              </c:layout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/>
                      </a:solidFill>
                    </a:defRPr>
                  </a:pPr>
                  <a:endParaRPr lang="es-C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BFA-43F7-8967-E9736FD5DC6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Hoja1!$A$2:$A$4</c:f>
              <c:strCache>
                <c:ptCount val="3"/>
                <c:pt idx="0">
                  <c:v>Absolutorio</c:v>
                </c:pt>
                <c:pt idx="1">
                  <c:v>Condenatorio</c:v>
                </c:pt>
                <c:pt idx="2">
                  <c:v>Avenimiento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148</c:v>
                </c:pt>
                <c:pt idx="1">
                  <c:v>185</c:v>
                </c:pt>
                <c:pt idx="2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FA-43F7-8967-E9736FD5DC6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s-CL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0310AA-EC4A-4897-9416-2CE5DB415B5C}" type="datetimeFigureOut">
              <a:rPr lang="es-CL" smtClean="0"/>
              <a:pPr/>
              <a:t>10-12-2020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36579C-7843-4BA0-9564-6AF97FCB3B05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7314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36579C-7843-4BA0-9564-6AF97FCB3B05}" type="slidenum">
              <a:rPr lang="es-CL" smtClean="0"/>
              <a:pPr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0087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 primer hallazgo importante, es la dificultad en el acceso a la información de los fallos, ya que pese a los esfuerzos no se pudo lograr un </a:t>
            </a:r>
            <a:r>
              <a:rPr lang="es-E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corpus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que represente a todas las regiones del país. En ese sentido, es un desafío pendiente la descentralización de la justicia de policía local y el SERNAC, de modo tal que se garantice la transparencia del sistema y el acceso a la información de los fallos para los ciudadanos.</a:t>
            </a:r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36579C-7843-4BA0-9564-6AF97FCB3B05}" type="slidenum">
              <a:rPr lang="es-CL" smtClean="0"/>
              <a:pPr/>
              <a:t>20</a:t>
            </a:fld>
            <a:endParaRPr lang="es-C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constataron una serie de asimetrías en el acceso a la justicia de consumo, en primer lugar, debido a la alta concentración de demandas en las capitales regionales, en desmedro de las ciudades más pequeñas y los centros rurales. En ese sentido, la municipalización ahonda en la asimetría en la calidad de la justicia, desde el punto de vista de los recursos disponibles en JPL.</a:t>
            </a:r>
          </a:p>
          <a:p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Otro desequilibrio observado en el acceso a la justicia, es el acceso de las mujeres a este tipo de reparaciones. Se requiere ahondar en estudios con perspectivas de género para indagar en las causas subyacentes a que las mujeres tengan menos posibilidades  de recibir el pago de costas. Además, persiste una la problemática de acceso general  a la información (por  ej. tipos  de pruebas que necesita recopilar) y el asesoramiento jurídico adecuado del consumidor, que aún no ha sido resuelto y que limita resultados positivos para los demandantes.</a:t>
            </a:r>
            <a:endParaRPr lang="es-E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36579C-7843-4BA0-9564-6AF97FCB3B05}" type="slidenum">
              <a:rPr lang="es-CL" smtClean="0"/>
              <a:pPr/>
              <a:t>21</a:t>
            </a:fld>
            <a:endParaRPr lang="es-C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percibe, en general, que la Ley de Protección de Derechos de los Consumidores, por estar inserta en un sistema punitivo, no resuelve el tema de la reparación que busca el consumidor demandante; y el SERNAC es visualizado como una institución poco efectiva a la hora de evitar los litigios y sancionar proveedores.</a:t>
            </a:r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36579C-7843-4BA0-9564-6AF97FCB3B05}" type="slidenum">
              <a:rPr lang="es-CL" smtClean="0"/>
              <a:pPr/>
              <a:t>22</a:t>
            </a:fld>
            <a:endParaRPr lang="es-C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 términos generales se puede concluir que los consumidores están accediendo a la justicia con muchas dificultades, y que se requiere de un fortalecimiento real del SERNAC y de las asociaciones de consumidores, para lograr la resolución efectiva de conflictos, tanto de interés colectivo como individual, por vía de procedimientos extrajudiciales o mediante la presentación de litigios que lleven a resultados satisfactorios para los consumidores.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36579C-7843-4BA0-9564-6AF97FCB3B05}" type="slidenum">
              <a:rPr lang="es-CL" smtClean="0"/>
              <a:pPr/>
              <a:t>23</a:t>
            </a:fld>
            <a:endParaRPr 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rgbClr val="4A01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462192" cy="5334001"/>
          </a:xfrm>
          <a:prstGeom prst="rect">
            <a:avLst/>
          </a:prstGeom>
          <a:solidFill>
            <a:srgbClr val="C8C8C8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 dirty="0" err="1"/>
              <a:t>Abc</a:t>
            </a:r>
            <a:r>
              <a:rPr lang="es-ES" dirty="0"/>
              <a:t/>
            </a:r>
            <a:br>
              <a:rPr lang="es-E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dirty="0" err="1"/>
              <a:t>Abc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BF0B0A76-8BC2-45DF-ACDF-192D725C10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24069" y="1973813"/>
            <a:ext cx="1679451" cy="1679451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E5C31128-8AF5-4BA8-BFAA-96C5D7A3794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72099" y="3497816"/>
            <a:ext cx="1352879" cy="43849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7180B3B4-D6B3-4470-9089-C68C1422EFC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217835" y="3936312"/>
            <a:ext cx="1276397" cy="4384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 err="1"/>
              <a:t>Abc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bg>
      <p:bgPr>
        <a:solidFill>
          <a:schemeClr val="bg1">
            <a:alpha val="9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  <a:alpha val="18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rgbClr val="32DA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err="1"/>
              <a:t>Abc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DF018240-9981-46B3-911A-806A5C2D107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988446" y="136525"/>
            <a:ext cx="1291377" cy="576639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1BD3743F-B77E-4B21-A070-F023641ECE29}"/>
              </a:ext>
            </a:extLst>
          </p:cNvPr>
          <p:cNvSpPr/>
          <p:nvPr userDrawn="1"/>
        </p:nvSpPr>
        <p:spPr>
          <a:xfrm>
            <a:off x="0" y="136525"/>
            <a:ext cx="10463349" cy="130761"/>
          </a:xfrm>
          <a:prstGeom prst="rect">
            <a:avLst/>
          </a:prstGeom>
          <a:solidFill>
            <a:srgbClr val="4A01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31321" y="1535131"/>
            <a:ext cx="8695426" cy="3079211"/>
          </a:xfrm>
        </p:spPr>
        <p:txBody>
          <a:bodyPr>
            <a:normAutofit/>
          </a:bodyPr>
          <a:lstStyle/>
          <a:p>
            <a:pPr algn="ctr"/>
            <a:r>
              <a:rPr lang="es-CL" sz="4000" dirty="0" smtClean="0"/>
              <a:t>Estudio jurisprudencial y de razonamiento de los JPL en materia Ley de Protección de Derechos de Consumidores</a:t>
            </a:r>
            <a:endParaRPr lang="es-CL" sz="4000" dirty="0"/>
          </a:p>
        </p:txBody>
      </p:sp>
      <p:pic>
        <p:nvPicPr>
          <p:cNvPr id="3" name="image15.png" descr="LogotipoFC-03 (1)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329973" y="5112328"/>
            <a:ext cx="2572063" cy="810491"/>
          </a:xfrm>
          <a:prstGeom prst="rect">
            <a:avLst/>
          </a:prstGeom>
          <a:ln/>
        </p:spPr>
      </p:pic>
      <p:sp>
        <p:nvSpPr>
          <p:cNvPr id="5" name="4 Rectángulo"/>
          <p:cNvSpPr/>
          <p:nvPr/>
        </p:nvSpPr>
        <p:spPr>
          <a:xfrm>
            <a:off x="3138056" y="1309255"/>
            <a:ext cx="2805544" cy="11845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image12.png" descr="logo-conadecus.png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283528" y="1531932"/>
            <a:ext cx="2556163" cy="733286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76953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Artículos más demandados</a:t>
            </a:r>
            <a:endParaRPr lang="es-CL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7192348" y="-522032"/>
            <a:ext cx="1938434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s-CL" alt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CL" alt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s-CL" alt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CL" alt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</p:nvPr>
        </p:nvGraphicFramePr>
        <p:xfrm>
          <a:off x="4329403" y="1399591"/>
          <a:ext cx="6120882" cy="3825552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2040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02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0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759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/>
                        <a:t>Artículos </a:t>
                      </a:r>
                      <a:endParaRPr lang="es-ES" sz="2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/>
                        <a:t>Casos totales</a:t>
                      </a:r>
                      <a:endParaRPr lang="es-ES" sz="2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/>
                        <a:t>Porcentaje</a:t>
                      </a:r>
                      <a:endParaRPr lang="es-ES" sz="2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59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>
                          <a:highlight>
                            <a:srgbClr val="FFFFFF"/>
                          </a:highlight>
                        </a:rPr>
                        <a:t>Art. 3 inc. E</a:t>
                      </a:r>
                      <a:endParaRPr lang="es-ES" sz="2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>
                          <a:highlight>
                            <a:srgbClr val="FFFFFF"/>
                          </a:highlight>
                        </a:rPr>
                        <a:t>40</a:t>
                      </a:r>
                      <a:endParaRPr lang="es-ES" sz="2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>
                          <a:highlight>
                            <a:srgbClr val="FFFFFF"/>
                          </a:highlight>
                        </a:rPr>
                        <a:t>11%</a:t>
                      </a:r>
                      <a:endParaRPr lang="es-ES" sz="2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759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>
                          <a:highlight>
                            <a:srgbClr val="FFFFFF"/>
                          </a:highlight>
                        </a:rPr>
                        <a:t>Art. 3 inc. D</a:t>
                      </a:r>
                      <a:endParaRPr lang="es-ES" sz="2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>
                          <a:highlight>
                            <a:srgbClr val="FFFFFF"/>
                          </a:highlight>
                        </a:rPr>
                        <a:t>16</a:t>
                      </a:r>
                      <a:endParaRPr lang="es-ES" sz="2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>
                          <a:highlight>
                            <a:srgbClr val="FFFFFF"/>
                          </a:highlight>
                        </a:rPr>
                        <a:t>4,5%</a:t>
                      </a:r>
                      <a:endParaRPr lang="es-ES" sz="2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759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>
                          <a:highlight>
                            <a:srgbClr val="FFFFFF"/>
                          </a:highlight>
                        </a:rPr>
                        <a:t>Art. 3 inc. B</a:t>
                      </a:r>
                      <a:endParaRPr lang="es-ES" sz="2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>
                          <a:highlight>
                            <a:srgbClr val="FFFFFF"/>
                          </a:highlight>
                        </a:rPr>
                        <a:t>13</a:t>
                      </a:r>
                      <a:endParaRPr lang="es-ES" sz="2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>
                          <a:highlight>
                            <a:srgbClr val="FFFFFF"/>
                          </a:highlight>
                        </a:rPr>
                        <a:t>3,5%</a:t>
                      </a:r>
                      <a:endParaRPr lang="es-ES" sz="2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59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>
                          <a:highlight>
                            <a:srgbClr val="FFFFFF"/>
                          </a:highlight>
                        </a:rPr>
                        <a:t>Art. 12</a:t>
                      </a:r>
                      <a:endParaRPr lang="es-ES" sz="2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>
                          <a:highlight>
                            <a:srgbClr val="FFFFFF"/>
                          </a:highlight>
                        </a:rPr>
                        <a:t>83</a:t>
                      </a:r>
                      <a:endParaRPr lang="es-ES" sz="2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>
                          <a:highlight>
                            <a:srgbClr val="FFFFFF"/>
                          </a:highlight>
                        </a:rPr>
                        <a:t>22,7%</a:t>
                      </a:r>
                      <a:endParaRPr lang="es-ES" sz="2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759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>
                          <a:highlight>
                            <a:srgbClr val="FFFFFF"/>
                          </a:highlight>
                        </a:rPr>
                        <a:t>Art. 23</a:t>
                      </a:r>
                      <a:endParaRPr lang="es-ES" sz="2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>
                          <a:highlight>
                            <a:srgbClr val="FFFFFF"/>
                          </a:highlight>
                        </a:rPr>
                        <a:t>91</a:t>
                      </a:r>
                      <a:endParaRPr lang="es-ES" sz="2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>
                          <a:highlight>
                            <a:srgbClr val="FFFFFF"/>
                          </a:highlight>
                        </a:rPr>
                        <a:t>25%</a:t>
                      </a:r>
                      <a:endParaRPr lang="es-ES" sz="2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11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Rubros más demandados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908612" y="770965"/>
          <a:ext cx="7961673" cy="5844993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2328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9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4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96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9259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 Rubro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Juicios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Monto indemnizaciones total ($)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Monto multas total (UTM)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75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chemeClr val="bg1"/>
                          </a:solidFill>
                        </a:rPr>
                        <a:t>N°</a:t>
                      </a:r>
                      <a:endParaRPr lang="es-ES" sz="2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AB39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chemeClr val="bg1"/>
                          </a:solidFill>
                        </a:rPr>
                        <a:t>%</a:t>
                      </a:r>
                      <a:endParaRPr lang="es-ES" sz="2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AB39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Bancos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60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16,6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88.849.629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344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 err="1"/>
                        <a:t>Retail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88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24,3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85.556.112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581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Educación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7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1,9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16.350.000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21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Turismo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10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2,8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12.076.195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28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Automotriz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24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6,6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142.479.752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118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Seguros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7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1,9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11.248.000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35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Inmobiliaria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8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2,2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10.376.910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30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Aerolíneas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19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5,2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8.597.713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133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841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Telecomunicaciones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25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6,9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6.876.942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126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Salud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7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1,9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5.888.740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16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Finanzas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2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0,6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5.399.000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115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Tiendas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15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4,1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5.240.790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55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464" marR="33464" marT="33464" marB="33464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011519" y="1846730"/>
            <a:ext cx="7361516" cy="1657661"/>
          </a:xfrm>
        </p:spPr>
        <p:txBody>
          <a:bodyPr>
            <a:normAutofit/>
          </a:bodyPr>
          <a:lstStyle/>
          <a:p>
            <a:pPr algn="ctr"/>
            <a:r>
              <a:rPr lang="es-CL" sz="4000" dirty="0" smtClean="0"/>
              <a:t>Resultados cualitativos</a:t>
            </a:r>
            <a:endParaRPr lang="es-CL" sz="40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L" sz="2400" dirty="0" smtClean="0">
                <a:latin typeface="Arvo" panose="02000000000000000000" pitchFamily="2" charset="0"/>
              </a:rPr>
              <a:t>Corpus de 20 entrevistas a jueces (n=10) y abogados (n=10) </a:t>
            </a:r>
          </a:p>
          <a:p>
            <a:r>
              <a:rPr lang="es-CL" sz="2400" dirty="0" smtClean="0">
                <a:latin typeface="Arvo" panose="02000000000000000000" pitchFamily="2" charset="0"/>
              </a:rPr>
              <a:t>Transcripción y análisis de 74 fallos seleccionados</a:t>
            </a:r>
          </a:p>
        </p:txBody>
      </p:sp>
    </p:spTree>
    <p:extLst>
      <p:ext uri="{BB962C8B-B14F-4D97-AF65-F5344CB8AC3E}">
        <p14:creationId xmlns:p14="http://schemas.microsoft.com/office/powerpoint/2010/main" val="120977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S" sz="4000" dirty="0" smtClean="0"/>
              <a:t>Análisis de fallos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es-CL" sz="2800" dirty="0" smtClean="0"/>
              <a:t>Artículo 3</a:t>
            </a:r>
          </a:p>
          <a:p>
            <a:pPr marL="0" indent="0" fontAlgn="base">
              <a:buNone/>
            </a:pPr>
            <a:r>
              <a:rPr lang="es-CL" sz="2800" dirty="0" smtClean="0"/>
              <a:t> Sobre derechos y deberes básicos del consumidor</a:t>
            </a:r>
          </a:p>
          <a:p>
            <a:pPr fontAlgn="base"/>
            <a:endParaRPr lang="es-CL" sz="2800" dirty="0" smtClean="0"/>
          </a:p>
          <a:p>
            <a:pPr fontAlgn="base"/>
            <a:r>
              <a:rPr lang="es-CL" sz="2800" dirty="0" smtClean="0"/>
              <a:t>Artículo 12</a:t>
            </a:r>
          </a:p>
          <a:p>
            <a:pPr marL="0" indent="0" fontAlgn="base">
              <a:buNone/>
            </a:pPr>
            <a:r>
              <a:rPr lang="es-CL" sz="2800" dirty="0" smtClean="0"/>
              <a:t>Sobre la obligación del proveedor de respetar los términos de convenio</a:t>
            </a:r>
          </a:p>
          <a:p>
            <a:pPr marL="0" indent="0" fontAlgn="base">
              <a:buNone/>
            </a:pPr>
            <a:endParaRPr lang="es-CL" sz="2800" dirty="0" smtClean="0"/>
          </a:p>
          <a:p>
            <a:pPr fontAlgn="base"/>
            <a:r>
              <a:rPr lang="es-CL" sz="2800" dirty="0" smtClean="0"/>
              <a:t>Artículo 23</a:t>
            </a:r>
          </a:p>
          <a:p>
            <a:pPr marL="0" indent="0" fontAlgn="base">
              <a:buNone/>
            </a:pPr>
            <a:r>
              <a:rPr lang="es-CL" sz="2800" dirty="0" smtClean="0"/>
              <a:t>Sobre fallas o deficiencias en la calidad, cantidad, identidad, sustancia, procedencia, seguridad, peso o medida del respectivo bien o servicio.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/>
              <a:t>Caracterización de rubros y casos típicos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97506" y="864108"/>
            <a:ext cx="6486962" cy="5120640"/>
          </a:xfrm>
        </p:spPr>
        <p:txBody>
          <a:bodyPr>
            <a:normAutofit/>
          </a:bodyPr>
          <a:lstStyle/>
          <a:p>
            <a:pPr fontAlgn="base"/>
            <a:r>
              <a:rPr lang="es-ES" sz="2800" dirty="0" smtClean="0"/>
              <a:t>Banca</a:t>
            </a:r>
          </a:p>
          <a:p>
            <a:pPr fontAlgn="base"/>
            <a:r>
              <a:rPr lang="es-ES" sz="2800" dirty="0" err="1" smtClean="0"/>
              <a:t>Retail</a:t>
            </a:r>
            <a:endParaRPr lang="es-ES" sz="2800" dirty="0" smtClean="0"/>
          </a:p>
          <a:p>
            <a:pPr fontAlgn="base"/>
            <a:r>
              <a:rPr lang="es-ES" sz="2800" dirty="0" smtClean="0"/>
              <a:t> Aerolíneas</a:t>
            </a:r>
          </a:p>
          <a:p>
            <a:pPr fontAlgn="base"/>
            <a:r>
              <a:rPr lang="es-ES" sz="2800" dirty="0" smtClean="0"/>
              <a:t>Turismo </a:t>
            </a:r>
          </a:p>
          <a:p>
            <a:pPr fontAlgn="base"/>
            <a:r>
              <a:rPr lang="es-ES" sz="2800" dirty="0" smtClean="0"/>
              <a:t>Automotoras</a:t>
            </a:r>
          </a:p>
          <a:p>
            <a:pPr fontAlgn="base"/>
            <a:r>
              <a:rPr lang="es-ES" sz="2800" dirty="0" smtClean="0"/>
              <a:t>Salud</a:t>
            </a:r>
            <a:endParaRPr lang="es-CL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153669" cy="4601183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 Razonamiento JPL</a:t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800" dirty="0" smtClean="0"/>
              <a:t>Concordancia entre </a:t>
            </a:r>
            <a:r>
              <a:rPr lang="es-CL" sz="2800" dirty="0"/>
              <a:t>los artículos que invoca el consumidor </a:t>
            </a:r>
            <a:r>
              <a:rPr lang="es-CL" sz="2800" dirty="0" smtClean="0"/>
              <a:t>y </a:t>
            </a:r>
            <a:r>
              <a:rPr lang="es-CL" sz="2800" dirty="0"/>
              <a:t>lo que </a:t>
            </a:r>
            <a:r>
              <a:rPr lang="es-CL" sz="2800" dirty="0" smtClean="0"/>
              <a:t>consideran JPL a </a:t>
            </a:r>
            <a:r>
              <a:rPr lang="es-CL" sz="2800" dirty="0"/>
              <a:t>la hora de razonar sobre el </a:t>
            </a:r>
            <a:r>
              <a:rPr lang="es-CL" sz="2800" dirty="0" smtClean="0"/>
              <a:t>caso.</a:t>
            </a:r>
          </a:p>
          <a:p>
            <a:endParaRPr lang="es-CL" sz="2800" dirty="0" smtClean="0"/>
          </a:p>
          <a:p>
            <a:r>
              <a:rPr lang="es-CL" sz="2800" dirty="0" smtClean="0"/>
              <a:t>Prevalencia de lo punitivo (multas) por sobre lo </a:t>
            </a:r>
            <a:r>
              <a:rPr lang="es-CL" sz="2800" dirty="0" err="1" smtClean="0"/>
              <a:t>reparatorio</a:t>
            </a:r>
            <a:r>
              <a:rPr lang="es-CL" sz="2800" dirty="0" smtClean="0"/>
              <a:t> (indemnizaciones)</a:t>
            </a:r>
          </a:p>
          <a:p>
            <a:endParaRPr lang="es-CL" sz="2800" dirty="0" smtClean="0"/>
          </a:p>
          <a:p>
            <a:r>
              <a:rPr lang="es-CL" sz="2800" dirty="0" smtClean="0"/>
              <a:t>Casos absolutorios por falta de pruebas, tachas o de asesoramiento jurídico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375281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081952" cy="4601183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Opiniones y razonamientos sobre el sistema judicial chileno</a:t>
            </a:r>
            <a:r>
              <a:rPr lang="es-CL" b="1" dirty="0" smtClean="0">
                <a:effectLst/>
              </a:rPr>
              <a:t/>
            </a:r>
            <a:br>
              <a:rPr lang="es-CL" b="1" dirty="0" smtClean="0">
                <a:effectLst/>
              </a:rPr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800" dirty="0"/>
              <a:t>El problema del precedente en el derecho del </a:t>
            </a:r>
            <a:r>
              <a:rPr lang="es-CL" sz="2800" dirty="0" smtClean="0"/>
              <a:t>consumo</a:t>
            </a:r>
          </a:p>
          <a:p>
            <a:endParaRPr lang="es-CL" sz="2800" b="1" dirty="0" smtClean="0">
              <a:effectLst/>
            </a:endParaRPr>
          </a:p>
          <a:p>
            <a:r>
              <a:rPr lang="es-CL" sz="2800" dirty="0"/>
              <a:t>Juicios colectivos </a:t>
            </a:r>
            <a:r>
              <a:rPr lang="es-CL" sz="2800" i="1" dirty="0"/>
              <a:t>vs </a:t>
            </a:r>
            <a:r>
              <a:rPr lang="es-CL" sz="2800" dirty="0"/>
              <a:t>individuales por </a:t>
            </a:r>
            <a:r>
              <a:rPr lang="es-CL" sz="2800" dirty="0" smtClean="0"/>
              <a:t>LPDC</a:t>
            </a:r>
          </a:p>
          <a:p>
            <a:endParaRPr lang="es-CL" sz="2800" b="1" dirty="0" smtClean="0">
              <a:effectLst/>
            </a:endParaRPr>
          </a:p>
          <a:p>
            <a:r>
              <a:rPr lang="es-CL" sz="2800" dirty="0"/>
              <a:t>El problema del interés general del consumidor: ¿qué busca el consumidor?</a:t>
            </a:r>
            <a:endParaRPr lang="es-CL" sz="2800" b="1" dirty="0" smtClean="0">
              <a:effectLst/>
            </a:endParaRPr>
          </a:p>
          <a:p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277705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123837"/>
            <a:ext cx="3406587" cy="4601183"/>
          </a:xfrm>
        </p:spPr>
        <p:txBody>
          <a:bodyPr/>
          <a:lstStyle/>
          <a:p>
            <a:pPr algn="ctr"/>
            <a:r>
              <a:rPr lang="es-CL" dirty="0"/>
              <a:t>Consideraciones sobre los juicios individuales por LPDC en los Juzgados de Policía Local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3200" dirty="0"/>
              <a:t>Un sistema con 156 años de funcionamiento mirando hacia el </a:t>
            </a:r>
            <a:r>
              <a:rPr lang="es-CL" sz="3200" dirty="0" smtClean="0"/>
              <a:t>futuro</a:t>
            </a:r>
          </a:p>
          <a:p>
            <a:endParaRPr lang="es-CL" sz="3200" b="1" dirty="0" smtClean="0">
              <a:effectLst/>
            </a:endParaRPr>
          </a:p>
          <a:p>
            <a:r>
              <a:rPr lang="es-CL" sz="3200" dirty="0"/>
              <a:t>Consumidores y su </a:t>
            </a:r>
            <a:r>
              <a:rPr lang="es-CL" sz="3200" dirty="0" smtClean="0"/>
              <a:t>posibilidad </a:t>
            </a:r>
            <a:r>
              <a:rPr lang="es-CL" sz="3200" dirty="0"/>
              <a:t>de auto representación </a:t>
            </a:r>
            <a:r>
              <a:rPr lang="es-CL" sz="3200" dirty="0" smtClean="0"/>
              <a:t>judicial</a:t>
            </a:r>
          </a:p>
          <a:p>
            <a:endParaRPr lang="es-CL" sz="3200" dirty="0" smtClean="0"/>
          </a:p>
          <a:p>
            <a:r>
              <a:rPr lang="es-CL" sz="3200" dirty="0"/>
              <a:t>El problema de la </a:t>
            </a:r>
            <a:r>
              <a:rPr lang="es-CL" sz="3200" dirty="0" smtClean="0"/>
              <a:t>municipalización</a:t>
            </a:r>
            <a:endParaRPr lang="es-CL" sz="3200" b="1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7827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123837"/>
            <a:ext cx="3388659" cy="4601183"/>
          </a:xfrm>
        </p:spPr>
        <p:txBody>
          <a:bodyPr/>
          <a:lstStyle/>
          <a:p>
            <a:pPr algn="ctr"/>
            <a:r>
              <a:rPr lang="es-CL" dirty="0"/>
              <a:t>Consideraciones sobre la LPDC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z="3200" dirty="0"/>
              <a:t>Tipos de rubros y causas </a:t>
            </a:r>
            <a:r>
              <a:rPr lang="es-CL" sz="3200" dirty="0" smtClean="0"/>
              <a:t>significativas</a:t>
            </a:r>
          </a:p>
          <a:p>
            <a:endParaRPr lang="es-CL" sz="3200" b="1" dirty="0" smtClean="0">
              <a:effectLst/>
            </a:endParaRPr>
          </a:p>
          <a:p>
            <a:r>
              <a:rPr lang="es-CL" sz="3200" dirty="0"/>
              <a:t>El rol de las instituciones (SERNAC, </a:t>
            </a:r>
            <a:r>
              <a:rPr lang="es-CL" sz="3200" dirty="0" smtClean="0"/>
              <a:t>TC)</a:t>
            </a:r>
          </a:p>
          <a:p>
            <a:endParaRPr lang="es-CL" sz="3200" b="1" dirty="0" smtClean="0">
              <a:effectLst/>
            </a:endParaRPr>
          </a:p>
          <a:p>
            <a:r>
              <a:rPr lang="es-CL" sz="3200" dirty="0"/>
              <a:t>El PVC y las asociaciones de </a:t>
            </a:r>
            <a:r>
              <a:rPr lang="es-CL" sz="3200" dirty="0" smtClean="0"/>
              <a:t>consumidores</a:t>
            </a:r>
          </a:p>
          <a:p>
            <a:endParaRPr lang="es-CL" sz="3200" b="1" dirty="0" smtClean="0">
              <a:effectLst/>
            </a:endParaRPr>
          </a:p>
          <a:p>
            <a:r>
              <a:rPr lang="es-CL" sz="3200" dirty="0"/>
              <a:t>La defensoría del </a:t>
            </a:r>
            <a:r>
              <a:rPr lang="es-CL" sz="3200" dirty="0" smtClean="0"/>
              <a:t>consumidor</a:t>
            </a:r>
            <a:r>
              <a:rPr lang="es-CL" sz="3200" dirty="0"/>
              <a:t> </a:t>
            </a:r>
            <a:endParaRPr lang="es-CL" sz="3200" b="1" dirty="0" smtClean="0">
              <a:effectLst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10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011519" y="1846730"/>
            <a:ext cx="7361516" cy="1657661"/>
          </a:xfrm>
        </p:spPr>
        <p:txBody>
          <a:bodyPr>
            <a:normAutofit/>
          </a:bodyPr>
          <a:lstStyle/>
          <a:p>
            <a:pPr algn="ctr"/>
            <a:r>
              <a:rPr lang="es-CL" sz="4000" dirty="0" smtClean="0"/>
              <a:t>Conclusiones generales</a:t>
            </a:r>
            <a:endParaRPr lang="es-CL" sz="40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L" sz="2400" dirty="0" smtClean="0">
                <a:latin typeface="Arvo" panose="02000000000000000000" pitchFamily="2" charset="0"/>
              </a:rPr>
              <a:t>Corpus de 20 entrevistas a jueces (n=10) y abogados (n=10) </a:t>
            </a:r>
          </a:p>
          <a:p>
            <a:r>
              <a:rPr lang="es-CL" sz="2400" dirty="0" smtClean="0">
                <a:latin typeface="Arvo" panose="02000000000000000000" pitchFamily="2" charset="0"/>
              </a:rPr>
              <a:t>Transcripción y análisis de 74 fallos seleccionados</a:t>
            </a:r>
          </a:p>
        </p:txBody>
      </p:sp>
    </p:spTree>
    <p:extLst>
      <p:ext uri="{BB962C8B-B14F-4D97-AF65-F5344CB8AC3E}">
        <p14:creationId xmlns:p14="http://schemas.microsoft.com/office/powerpoint/2010/main" val="120977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S" sz="4000" dirty="0" smtClean="0"/>
              <a:t>Objetivo  General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Analizar la jurisprudencia y razonamiento generados por los Juzgados de Policía Local (JPL) en la aplicación de la de la Ley de Protección de Derechos de los Consumidores (LPDC), y sus modificaciones, en el país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 smtClean="0"/>
              <a:t>Transparencia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 smtClean="0"/>
              <a:t>Dificultad en el acceso a la información de los fallos.</a:t>
            </a:r>
          </a:p>
          <a:p>
            <a:endParaRPr lang="es-ES" sz="3200" dirty="0" smtClean="0"/>
          </a:p>
          <a:p>
            <a:r>
              <a:rPr lang="es-ES" sz="3200" dirty="0" smtClean="0"/>
              <a:t>Desafío para los JPL y SERNAC</a:t>
            </a:r>
          </a:p>
        </p:txBody>
      </p:sp>
    </p:spTree>
    <p:extLst>
      <p:ext uri="{BB962C8B-B14F-4D97-AF65-F5344CB8AC3E}">
        <p14:creationId xmlns:p14="http://schemas.microsoft.com/office/powerpoint/2010/main" val="429200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 smtClean="0"/>
              <a:t>Asimetrías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 smtClean="0"/>
              <a:t>Ciudades medianas y sectores  rurales </a:t>
            </a:r>
          </a:p>
          <a:p>
            <a:endParaRPr lang="es-ES" sz="3200" dirty="0" smtClean="0"/>
          </a:p>
          <a:p>
            <a:r>
              <a:rPr lang="es-ES" sz="3200" dirty="0" smtClean="0"/>
              <a:t>Acceso de las mujeres. </a:t>
            </a:r>
          </a:p>
          <a:p>
            <a:endParaRPr lang="es-ES" sz="3200" dirty="0" smtClean="0"/>
          </a:p>
          <a:p>
            <a:r>
              <a:rPr lang="es-ES" sz="3200" dirty="0" smtClean="0"/>
              <a:t>Acceso a  la información y asesoramiento jurídico</a:t>
            </a:r>
            <a:r>
              <a:rPr lang="es-ES" sz="2800" dirty="0" smtClean="0"/>
              <a:t>.</a:t>
            </a:r>
          </a:p>
          <a:p>
            <a:pPr>
              <a:buNone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 smtClean="0"/>
              <a:t>Reparación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S" sz="3200" dirty="0" smtClean="0"/>
              <a:t>Interés colectivo e individual</a:t>
            </a:r>
          </a:p>
          <a:p>
            <a:endParaRPr lang="es-US" sz="3200" dirty="0" smtClean="0"/>
          </a:p>
          <a:p>
            <a:r>
              <a:rPr lang="es-US" sz="3200" dirty="0" smtClean="0"/>
              <a:t>Reparación por sobre lo punitivo</a:t>
            </a:r>
            <a:endParaRPr lang="es-E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123837"/>
            <a:ext cx="3406587" cy="4601183"/>
          </a:xfrm>
        </p:spPr>
        <p:txBody>
          <a:bodyPr/>
          <a:lstStyle/>
          <a:p>
            <a:r>
              <a:rPr lang="es-US" dirty="0" smtClean="0"/>
              <a:t>Fortalecimiento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S" sz="3200" dirty="0" smtClean="0"/>
              <a:t>SERNAC</a:t>
            </a:r>
          </a:p>
          <a:p>
            <a:endParaRPr lang="es-US" sz="3200" dirty="0" smtClean="0"/>
          </a:p>
          <a:p>
            <a:r>
              <a:rPr lang="es-US" sz="3200" dirty="0" smtClean="0"/>
              <a:t>Asociaciones de Consumidores</a:t>
            </a:r>
            <a:endParaRPr lang="es-ES" sz="3200" dirty="0" smtClean="0"/>
          </a:p>
          <a:p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Perspectivas de futuros estudios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sz="2800" dirty="0" smtClean="0"/>
              <a:t>Con perspectiva territorial y de género</a:t>
            </a:r>
          </a:p>
          <a:p>
            <a:pPr algn="just"/>
            <a:endParaRPr lang="es-CL" sz="2800" dirty="0" smtClean="0"/>
          </a:p>
          <a:p>
            <a:pPr algn="just"/>
            <a:r>
              <a:rPr lang="es-CL" sz="2800" dirty="0" smtClean="0"/>
              <a:t>Con una perspectiva histórica y del derecho comparado</a:t>
            </a:r>
          </a:p>
          <a:p>
            <a:pPr algn="just"/>
            <a:endParaRPr lang="es-CL" sz="2800" dirty="0" smtClean="0"/>
          </a:p>
          <a:p>
            <a:pPr algn="just"/>
            <a:r>
              <a:rPr lang="es-CL" sz="2800" dirty="0" smtClean="0"/>
              <a:t>Desde una perspectiva del ¿consumidor, sujeto o ciudadano?</a:t>
            </a:r>
          </a:p>
        </p:txBody>
      </p:sp>
    </p:spTree>
    <p:extLst>
      <p:ext uri="{BB962C8B-B14F-4D97-AF65-F5344CB8AC3E}">
        <p14:creationId xmlns:p14="http://schemas.microsoft.com/office/powerpoint/2010/main" val="249183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10557164" y="0"/>
            <a:ext cx="789709" cy="581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 smtClean="0"/>
              <a:t>Equipo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3867911" y="1930936"/>
            <a:ext cx="3842144" cy="4023360"/>
          </a:xfrm>
        </p:spPr>
        <p:txBody>
          <a:bodyPr>
            <a:normAutofit/>
          </a:bodyPr>
          <a:lstStyle/>
          <a:p>
            <a:r>
              <a:rPr lang="es-US" sz="2800" dirty="0" smtClean="0"/>
              <a:t>Presidente </a:t>
            </a:r>
            <a:r>
              <a:rPr lang="es-US" sz="2800" dirty="0" err="1" smtClean="0"/>
              <a:t>Conadecus</a:t>
            </a:r>
            <a:r>
              <a:rPr lang="es-US" sz="2800" dirty="0" smtClean="0"/>
              <a:t> </a:t>
            </a:r>
            <a:br>
              <a:rPr lang="es-US" sz="2800" dirty="0" smtClean="0"/>
            </a:br>
            <a:r>
              <a:rPr lang="es-US" sz="2800" dirty="0" smtClean="0"/>
              <a:t>Hernán Calderón</a:t>
            </a:r>
          </a:p>
          <a:p>
            <a:r>
              <a:rPr lang="es-US" sz="2800" dirty="0" smtClean="0"/>
              <a:t>Abogado</a:t>
            </a:r>
            <a:br>
              <a:rPr lang="es-US" sz="2800" dirty="0" smtClean="0"/>
            </a:br>
            <a:r>
              <a:rPr lang="es-US" sz="2800" dirty="0" smtClean="0"/>
              <a:t> Antonio Olivares</a:t>
            </a:r>
          </a:p>
          <a:p>
            <a:r>
              <a:rPr lang="es-US" sz="2800" dirty="0" smtClean="0"/>
              <a:t>Abogado </a:t>
            </a:r>
            <a:br>
              <a:rPr lang="es-US" sz="2800" dirty="0" smtClean="0"/>
            </a:br>
            <a:r>
              <a:rPr lang="es-US" sz="2800" dirty="0" smtClean="0"/>
              <a:t>Marco Zepeda</a:t>
            </a:r>
            <a:endParaRPr lang="es-ES" sz="2800" dirty="0"/>
          </a:p>
        </p:txBody>
      </p:sp>
      <p:sp>
        <p:nvSpPr>
          <p:cNvPr id="7" name="6 Marcador de contenido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s-US" sz="2800" dirty="0" smtClean="0"/>
              <a:t>Jefe Técnico Emilio Santana</a:t>
            </a:r>
          </a:p>
          <a:p>
            <a:r>
              <a:rPr lang="es-US" sz="2800" dirty="0" smtClean="0"/>
              <a:t>Antropóloga Marcela Romo</a:t>
            </a:r>
          </a:p>
          <a:p>
            <a:r>
              <a:rPr lang="es-US" sz="2800" dirty="0" smtClean="0"/>
              <a:t>Sociólogo </a:t>
            </a:r>
            <a:r>
              <a:rPr lang="es-US" sz="2800" dirty="0" err="1" smtClean="0"/>
              <a:t>Yerko</a:t>
            </a:r>
            <a:r>
              <a:rPr lang="es-US" sz="2800" dirty="0" smtClean="0"/>
              <a:t> Muñoz</a:t>
            </a:r>
          </a:p>
          <a:p>
            <a:r>
              <a:rPr lang="es-US" sz="2800" dirty="0" smtClean="0"/>
              <a:t>Antropóloga María Francisca Cuevas</a:t>
            </a:r>
            <a:endParaRPr lang="es-ES" sz="2800" dirty="0"/>
          </a:p>
        </p:txBody>
      </p:sp>
      <p:pic>
        <p:nvPicPr>
          <p:cNvPr id="11" name="10 Imagen" descr="logo conadecu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7856" y="1050348"/>
            <a:ext cx="3396477" cy="861580"/>
          </a:xfrm>
          <a:prstGeom prst="rect">
            <a:avLst/>
          </a:prstGeom>
        </p:spPr>
      </p:pic>
      <p:sp>
        <p:nvSpPr>
          <p:cNvPr id="14" name="13 Flecha derecha"/>
          <p:cNvSpPr/>
          <p:nvPr/>
        </p:nvSpPr>
        <p:spPr>
          <a:xfrm>
            <a:off x="9781309" y="290945"/>
            <a:ext cx="1607127" cy="540327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6" name="15 Imagen" descr="logo image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5692" y="385329"/>
            <a:ext cx="2957946" cy="14912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S" sz="4000" dirty="0" smtClean="0"/>
              <a:t>Metodología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Estudio exploratorio basado en el uso de metodologías mixtas, cuantitativas (estadígrafos) y cualitativas (análisis del discurso)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2290141"/>
          </a:xfrm>
        </p:spPr>
        <p:txBody>
          <a:bodyPr>
            <a:normAutofit/>
          </a:bodyPr>
          <a:lstStyle/>
          <a:p>
            <a:pPr algn="ctr"/>
            <a:r>
              <a:rPr lang="es-CL" sz="4000" dirty="0" smtClean="0"/>
              <a:t>Resultados cuantitativos</a:t>
            </a:r>
            <a:endParaRPr lang="es-CL" sz="40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L" sz="2400" dirty="0" smtClean="0"/>
              <a:t>Corpus de 315 fallos codificados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276154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175596"/>
            <a:ext cx="3180394" cy="4601183"/>
          </a:xfrm>
        </p:spPr>
        <p:txBody>
          <a:bodyPr/>
          <a:lstStyle/>
          <a:p>
            <a:r>
              <a:rPr lang="es-ES" dirty="0" smtClean="0"/>
              <a:t>Caracterización y distribución de casos a nivel nacional</a:t>
            </a:r>
            <a:br>
              <a:rPr lang="es-ES" dirty="0" smtClean="0"/>
            </a:br>
            <a:endParaRPr lang="es-ES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485736" y="1242206"/>
          <a:ext cx="5848708" cy="4894751"/>
        </p:xfrm>
        <a:graphic>
          <a:graphicData uri="http://schemas.openxmlformats.org/drawingml/2006/table">
            <a:tbl>
              <a:tblPr firstRow="1" lastRow="1" bandRow="1">
                <a:tableStyleId>{FABFCF23-3B69-468F-B69F-88F6DE6A72F2}</a:tableStyleId>
              </a:tblPr>
              <a:tblGrid>
                <a:gridCol w="2712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7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85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01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Región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Cantidad de fallos (N°)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Porcentaje (%)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Arica y Parinacota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8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2,2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Tarapacá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12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3,3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Antofagasta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130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35,6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Atacama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33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9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Valparaíso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2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0,5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Metropolitana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9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2,5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O'Higgins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3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0,8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Maule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68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18,7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Ñuble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51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13,9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Biobío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11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3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Los Lagos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37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10,1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9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Aysén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1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0,3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9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Total general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/>
                        <a:t>365</a:t>
                      </a:r>
                      <a:endParaRPr lang="es-ES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/>
                        <a:t>100</a:t>
                      </a:r>
                      <a:endParaRPr lang="es-ES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Distribución según pertenencia a capital regional</a:t>
            </a:r>
            <a:endParaRPr lang="es-ES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 smtClean="0"/>
              <a:t>Distribución por género</a:t>
            </a:r>
            <a:endParaRPr lang="es-ES" dirty="0"/>
          </a:p>
        </p:txBody>
      </p:sp>
      <p:graphicFrame>
        <p:nvGraphicFramePr>
          <p:cNvPr id="4" name="5 Marcador de contenido"/>
          <p:cNvGraphicFramePr>
            <a:graphicFrameLocks noGrp="1"/>
          </p:cNvGraphicFramePr>
          <p:nvPr>
            <p:ph idx="1"/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 smtClean="0"/>
              <a:t>Distribución por resultado</a:t>
            </a:r>
            <a:endParaRPr lang="es-ES" dirty="0"/>
          </a:p>
        </p:txBody>
      </p:sp>
      <p:graphicFrame>
        <p:nvGraphicFramePr>
          <p:cNvPr id="4" name="5 Marcador de contenido"/>
          <p:cNvGraphicFramePr>
            <a:graphicFrameLocks noGrp="1"/>
          </p:cNvGraphicFramePr>
          <p:nvPr>
            <p:ph idx="1"/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5255" y="2583195"/>
            <a:ext cx="3020459" cy="1400530"/>
          </a:xfrm>
        </p:spPr>
        <p:txBody>
          <a:bodyPr>
            <a:normAutofit fontScale="90000"/>
          </a:bodyPr>
          <a:lstStyle/>
          <a:p>
            <a:r>
              <a:rPr lang="es-CL" dirty="0"/>
              <a:t>Rangos y medidas de tendencia central en casos con multas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688390"/>
              </p:ext>
            </p:extLst>
          </p:nvPr>
        </p:nvGraphicFramePr>
        <p:xfrm>
          <a:off x="3987728" y="1918447"/>
          <a:ext cx="6285826" cy="3474335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3142913">
                  <a:extLst>
                    <a:ext uri="{9D8B030D-6E8A-4147-A177-3AD203B41FA5}">
                      <a16:colId xmlns:a16="http://schemas.microsoft.com/office/drawing/2014/main" val="4006645100"/>
                    </a:ext>
                  </a:extLst>
                </a:gridCol>
                <a:gridCol w="3142913">
                  <a:extLst>
                    <a:ext uri="{9D8B030D-6E8A-4147-A177-3AD203B41FA5}">
                      <a16:colId xmlns:a16="http://schemas.microsoft.com/office/drawing/2014/main" val="2490366985"/>
                    </a:ext>
                  </a:extLst>
                </a:gridCol>
              </a:tblGrid>
              <a:tr h="908065">
                <a:tc>
                  <a:txBody>
                    <a:bodyPr/>
                    <a:lstStyle/>
                    <a:p>
                      <a:pPr fontAlgn="t"/>
                      <a:r>
                        <a:rPr lang="es-CL" sz="2000" dirty="0">
                          <a:effectLst/>
                        </a:rPr>
                        <a:t/>
                      </a:r>
                      <a:br>
                        <a:rPr lang="es-CL" sz="2000" dirty="0">
                          <a:effectLst/>
                        </a:rPr>
                      </a:br>
                      <a:r>
                        <a:rPr lang="es-CL" sz="2000" dirty="0" smtClean="0">
                          <a:effectLst/>
                        </a:rPr>
                        <a:t>Estadígrafo</a:t>
                      </a:r>
                      <a:endParaRPr lang="es-CL" sz="20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000" u="none" strike="noStrike" dirty="0">
                          <a:effectLst/>
                        </a:rPr>
                        <a:t>Valores</a:t>
                      </a:r>
                      <a:endParaRPr lang="es-CL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4015064613"/>
                  </a:ext>
                </a:extLst>
              </a:tr>
              <a:tr h="513254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000" u="none" strike="noStrike" dirty="0">
                          <a:effectLst/>
                        </a:rPr>
                        <a:t>Promedio</a:t>
                      </a:r>
                      <a:endParaRPr lang="es-CL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000" u="none" strike="noStrike">
                          <a:effectLst/>
                        </a:rPr>
                        <a:t>11 UTM</a:t>
                      </a:r>
                      <a:endParaRPr lang="es-CL" sz="20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10189649"/>
                  </a:ext>
                </a:extLst>
              </a:tr>
              <a:tr h="513254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000" u="none" strike="noStrike" dirty="0">
                          <a:effectLst/>
                        </a:rPr>
                        <a:t>Mediana</a:t>
                      </a:r>
                      <a:endParaRPr lang="es-CL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000" u="none" strike="noStrike" dirty="0">
                          <a:effectLst/>
                        </a:rPr>
                        <a:t>8 UTM</a:t>
                      </a:r>
                      <a:endParaRPr lang="es-CL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94826419"/>
                  </a:ext>
                </a:extLst>
              </a:tr>
              <a:tr h="513254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000" u="none" strike="noStrike">
                          <a:effectLst/>
                        </a:rPr>
                        <a:t>Desviación estándar</a:t>
                      </a:r>
                      <a:endParaRPr lang="es-CL" sz="20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000" u="none" strike="noStrike">
                          <a:effectLst/>
                        </a:rPr>
                        <a:t>12,9 UTM</a:t>
                      </a:r>
                      <a:endParaRPr lang="es-CL" sz="20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267234475"/>
                  </a:ext>
                </a:extLst>
              </a:tr>
              <a:tr h="513254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000" u="none" strike="noStrike" dirty="0">
                          <a:effectLst/>
                        </a:rPr>
                        <a:t>Mínimo</a:t>
                      </a:r>
                      <a:endParaRPr lang="es-CL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000" u="none" strike="noStrike" dirty="0">
                          <a:effectLst/>
                        </a:rPr>
                        <a:t>0 UTM</a:t>
                      </a:r>
                      <a:endParaRPr lang="es-CL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4139511526"/>
                  </a:ext>
                </a:extLst>
              </a:tr>
              <a:tr h="513254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000" u="none" strike="noStrike">
                          <a:effectLst/>
                        </a:rPr>
                        <a:t>Máximo</a:t>
                      </a:r>
                      <a:endParaRPr lang="es-CL" sz="20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000" u="none" strike="noStrike" dirty="0">
                          <a:effectLst/>
                        </a:rPr>
                        <a:t>115 UTM</a:t>
                      </a:r>
                      <a:endParaRPr lang="es-CL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479049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171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co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648C8F81-09DF-4132-9330-A4089834DBDF}" vid="{9DE191CA-66A3-41A1-9558-19CA563CF033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 Jibia, un alimento un poco malo</Template>
  <TotalTime>1556</TotalTime>
  <Words>1067</Words>
  <Application>Microsoft Office PowerPoint</Application>
  <PresentationFormat>Panorámica</PresentationFormat>
  <Paragraphs>250</Paragraphs>
  <Slides>25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1" baseType="lpstr">
      <vt:lpstr>Arial</vt:lpstr>
      <vt:lpstr>Arvo</vt:lpstr>
      <vt:lpstr>Calibri</vt:lpstr>
      <vt:lpstr>Corbel</vt:lpstr>
      <vt:lpstr>Wingdings 2</vt:lpstr>
      <vt:lpstr>Marco</vt:lpstr>
      <vt:lpstr>Estudio jurisprudencial y de razonamiento de los JPL en materia Ley de Protección de Derechos de Consumidores</vt:lpstr>
      <vt:lpstr>Objetivo  General</vt:lpstr>
      <vt:lpstr>Metodología</vt:lpstr>
      <vt:lpstr>Resultados cuantitativos</vt:lpstr>
      <vt:lpstr>Caracterización y distribución de casos a nivel nacional </vt:lpstr>
      <vt:lpstr>Distribución según pertenencia a capital regional</vt:lpstr>
      <vt:lpstr>Distribución por género</vt:lpstr>
      <vt:lpstr>Distribución por resultado</vt:lpstr>
      <vt:lpstr>Rangos y medidas de tendencia central en casos con multas</vt:lpstr>
      <vt:lpstr>Artículos más demandados</vt:lpstr>
      <vt:lpstr>Rubros más demandados</vt:lpstr>
      <vt:lpstr>Resultados cualitativos</vt:lpstr>
      <vt:lpstr>Análisis de fallos</vt:lpstr>
      <vt:lpstr>Caracterización de rubros y casos típicos</vt:lpstr>
      <vt:lpstr>  Razonamiento JPL </vt:lpstr>
      <vt:lpstr>Opiniones y razonamientos sobre el sistema judicial chileno </vt:lpstr>
      <vt:lpstr>Consideraciones sobre los juicios individuales por LPDC en los Juzgados de Policía Local</vt:lpstr>
      <vt:lpstr>Consideraciones sobre la LPDC</vt:lpstr>
      <vt:lpstr>Conclusiones generales</vt:lpstr>
      <vt:lpstr>Transparencia</vt:lpstr>
      <vt:lpstr>Asimetrías</vt:lpstr>
      <vt:lpstr>Reparación</vt:lpstr>
      <vt:lpstr>Fortalecimiento</vt:lpstr>
      <vt:lpstr>Perspectivas de futuros estudios</vt:lpstr>
      <vt:lpstr>Equipo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Jibia, un alimento un poco malo pero muy nutritivo</dc:title>
  <dc:creator>Mr. Brighstside jenifer laurence</dc:creator>
  <cp:lastModifiedBy>Lenovo</cp:lastModifiedBy>
  <cp:revision>78</cp:revision>
  <dcterms:created xsi:type="dcterms:W3CDTF">2019-04-09T20:01:21Z</dcterms:created>
  <dcterms:modified xsi:type="dcterms:W3CDTF">2020-12-10T22:01:12Z</dcterms:modified>
</cp:coreProperties>
</file>