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sldIdLst>
    <p:sldId id="256" r:id="rId2"/>
    <p:sldId id="257" r:id="rId3"/>
    <p:sldId id="261" r:id="rId4"/>
    <p:sldId id="270" r:id="rId5"/>
    <p:sldId id="262" r:id="rId6"/>
    <p:sldId id="263" r:id="rId7"/>
    <p:sldId id="264" r:id="rId8"/>
    <p:sldId id="265" r:id="rId9"/>
    <p:sldId id="266" r:id="rId10"/>
    <p:sldId id="267" r:id="rId11"/>
    <p:sldId id="268" r:id="rId12"/>
    <p:sldId id="269"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846"/>
    <p:restoredTop sz="94640"/>
  </p:normalViewPr>
  <p:slideViewPr>
    <p:cSldViewPr snapToGrid="0" snapToObjects="1">
      <p:cViewPr varScale="1">
        <p:scale>
          <a:sx n="70" d="100"/>
          <a:sy n="70" d="100"/>
        </p:scale>
        <p:origin x="94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128403" y="945913"/>
            <a:ext cx="8637073" cy="2618554"/>
          </a:xfrm>
        </p:spPr>
        <p:txBody>
          <a:bodyPr bIns="0" anchor="b">
            <a:normAutofit/>
          </a:bodyPr>
          <a:lstStyle>
            <a:lvl1pPr algn="l">
              <a:defRPr sz="66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28404" y="3564467"/>
            <a:ext cx="8637072" cy="1071095"/>
          </a:xfrm>
        </p:spPr>
        <p:txBody>
          <a:bodyPr tIns="91440" bIns="91440">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9840B048-52FA-4A47-8D54-844272B581D8}" type="datetimeFigureOut">
              <a:rPr lang="es-CL" smtClean="0"/>
              <a:t>06-07-2021</a:t>
            </a:fld>
            <a:endParaRPr lang="es-CL"/>
          </a:p>
        </p:txBody>
      </p:sp>
      <p:sp>
        <p:nvSpPr>
          <p:cNvPr id="5" name="Footer Placeholder 4"/>
          <p:cNvSpPr>
            <a:spLocks noGrp="1"/>
          </p:cNvSpPr>
          <p:nvPr>
            <p:ph type="ftr" sz="quarter" idx="11"/>
          </p:nvPr>
        </p:nvSpPr>
        <p:spPr>
          <a:xfrm>
            <a:off x="1127124" y="329307"/>
            <a:ext cx="5943668" cy="309201"/>
          </a:xfrm>
        </p:spPr>
        <p:txBody>
          <a:bodyPr/>
          <a:lstStyle/>
          <a:p>
            <a:endParaRPr lang="es-CL"/>
          </a:p>
        </p:txBody>
      </p:sp>
      <p:sp>
        <p:nvSpPr>
          <p:cNvPr id="6" name="Slide Number Placeholder 5"/>
          <p:cNvSpPr>
            <a:spLocks noGrp="1"/>
          </p:cNvSpPr>
          <p:nvPr>
            <p:ph type="sldNum" sz="quarter" idx="12"/>
          </p:nvPr>
        </p:nvSpPr>
        <p:spPr>
          <a:xfrm>
            <a:off x="9924392" y="134930"/>
            <a:ext cx="811019" cy="503578"/>
          </a:xfrm>
        </p:spPr>
        <p:txBody>
          <a:bodyPr/>
          <a:lstStyle/>
          <a:p>
            <a:fld id="{6BBB448D-07CA-364E-8135-D5B067776FF7}" type="slidenum">
              <a:rPr lang="es-CL" smtClean="0"/>
              <a:t>‹Nº›</a:t>
            </a:fld>
            <a:endParaRPr lang="es-CL"/>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1672898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840B048-52FA-4A47-8D54-844272B581D8}" type="datetimeFigureOut">
              <a:rPr lang="es-CL" smtClean="0"/>
              <a:t>06-07-2021</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6BBB448D-07CA-364E-8135-D5B067776FF7}" type="slidenum">
              <a:rPr lang="es-CL" smtClean="0"/>
              <a:t>‹Nº›</a:t>
            </a:fld>
            <a:endParaRPr lang="es-CL"/>
          </a:p>
        </p:txBody>
      </p:sp>
      <p:pic>
        <p:nvPicPr>
          <p:cNvPr id="15" name="Picture 14"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3875176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4709" y="798973"/>
            <a:ext cx="1615742" cy="4659889"/>
          </a:xfrm>
        </p:spPr>
        <p:txBody>
          <a:bodyPr vert="eaVert"/>
          <a:lstStyle>
            <a:lvl1pPr algn="l">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130270" y="798973"/>
            <a:ext cx="7828830" cy="4659889"/>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840B048-52FA-4A47-8D54-844272B581D8}" type="datetimeFigureOut">
              <a:rPr lang="es-CL" smtClean="0"/>
              <a:t>06-07-2021</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6BBB448D-07CA-364E-8135-D5B067776FF7}" type="slidenum">
              <a:rPr lang="es-CL" smtClean="0"/>
              <a:t>‹Nº›</a:t>
            </a:fld>
            <a:endParaRPr lang="es-CL"/>
          </a:p>
        </p:txBody>
      </p:sp>
      <p:pic>
        <p:nvPicPr>
          <p:cNvPr id="17" name="Picture 16"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59215" b="36435"/>
          <a:stretch/>
        </p:blipFill>
        <p:spPr>
          <a:xfrm rot="5400000">
            <a:off x="8642279" y="3046916"/>
            <a:ext cx="4663440" cy="155448"/>
          </a:xfrm>
          <a:prstGeom prst="rect">
            <a:avLst/>
          </a:prstGeom>
          <a:noFill/>
          <a:ln>
            <a:noFill/>
          </a:ln>
        </p:spPr>
      </p:pic>
    </p:spTree>
    <p:extLst>
      <p:ext uri="{BB962C8B-B14F-4D97-AF65-F5344CB8AC3E}">
        <p14:creationId xmlns:p14="http://schemas.microsoft.com/office/powerpoint/2010/main" val="17768993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lvl1pPr>
              <a:defRPr sz="1200"/>
            </a:lvl1pPr>
          </a:lstStyle>
          <a:p>
            <a:fld id="{9840B048-52FA-4A47-8D54-844272B581D8}" type="datetimeFigureOut">
              <a:rPr lang="es-CL" smtClean="0"/>
              <a:t>06-07-2021</a:t>
            </a:fld>
            <a:endParaRPr lang="es-CL"/>
          </a:p>
        </p:txBody>
      </p:sp>
      <p:sp>
        <p:nvSpPr>
          <p:cNvPr id="5" name="Footer Placeholder 4"/>
          <p:cNvSpPr>
            <a:spLocks noGrp="1"/>
          </p:cNvSpPr>
          <p:nvPr>
            <p:ph type="ftr" sz="quarter" idx="11"/>
          </p:nvPr>
        </p:nvSpPr>
        <p:spPr/>
        <p:txBody>
          <a:bodyPr/>
          <a:lstStyle>
            <a:lvl1pPr>
              <a:defRPr sz="1200"/>
            </a:lvl1pPr>
          </a:lstStyle>
          <a:p>
            <a:endParaRPr lang="es-CL"/>
          </a:p>
        </p:txBody>
      </p:sp>
      <p:sp>
        <p:nvSpPr>
          <p:cNvPr id="6" name="Slide Number Placeholder 5"/>
          <p:cNvSpPr>
            <a:spLocks noGrp="1"/>
          </p:cNvSpPr>
          <p:nvPr>
            <p:ph type="sldNum" sz="quarter" idx="12"/>
          </p:nvPr>
        </p:nvSpPr>
        <p:spPr/>
        <p:txBody>
          <a:bodyPr/>
          <a:lstStyle/>
          <a:p>
            <a:fld id="{6BBB448D-07CA-364E-8135-D5B067776FF7}" type="slidenum">
              <a:rPr lang="es-CL" smtClean="0"/>
              <a:t>‹Nº›</a:t>
            </a:fld>
            <a:endParaRPr lang="es-CL"/>
          </a:p>
        </p:txBody>
      </p:sp>
      <p:pic>
        <p:nvPicPr>
          <p:cNvPr id="24" name="Picture 2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3492438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129167" y="1756129"/>
            <a:ext cx="8619060" cy="2050065"/>
          </a:xfrm>
        </p:spPr>
        <p:txBody>
          <a:bodyPr anchor="b">
            <a:normAutofit/>
          </a:bodyPr>
          <a:lstStyle>
            <a:lvl1pPr algn="l">
              <a:defRPr sz="36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129166" y="3806195"/>
            <a:ext cx="861906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9840B048-52FA-4A47-8D54-844272B581D8}" type="datetimeFigureOut">
              <a:rPr lang="es-CL" smtClean="0"/>
              <a:t>06-07-2021</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6BBB448D-07CA-364E-8135-D5B067776FF7}" type="slidenum">
              <a:rPr lang="es-CL" smtClean="0"/>
              <a:t>‹Nº›</a:t>
            </a:fld>
            <a:endParaRPr lang="es-CL"/>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22847213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131052" y="958037"/>
            <a:ext cx="9605635" cy="1059305"/>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129166" y="2165621"/>
            <a:ext cx="4645152" cy="329385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095606" y="2171769"/>
            <a:ext cx="4645152" cy="328709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9840B048-52FA-4A47-8D54-844272B581D8}" type="datetimeFigureOut">
              <a:rPr lang="es-CL" smtClean="0"/>
              <a:t>06-07-2021</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6BBB448D-07CA-364E-8135-D5B067776FF7}" type="slidenum">
              <a:rPr lang="es-CL" smtClean="0"/>
              <a:t>‹Nº›</a:t>
            </a:fld>
            <a:endParaRPr lang="es-CL"/>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11547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129166" y="953336"/>
            <a:ext cx="9607661" cy="1056319"/>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129166" y="2169727"/>
            <a:ext cx="4645152" cy="801943"/>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129166" y="2974448"/>
            <a:ext cx="4645152" cy="2493876"/>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094337" y="2173181"/>
            <a:ext cx="4645152" cy="802237"/>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094337" y="2971669"/>
            <a:ext cx="4645152" cy="2487193"/>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9840B048-52FA-4A47-8D54-844272B581D8}" type="datetimeFigureOut">
              <a:rPr lang="es-CL" smtClean="0"/>
              <a:t>06-07-2021</a:t>
            </a:fld>
            <a:endParaRPr lang="es-CL"/>
          </a:p>
        </p:txBody>
      </p:sp>
      <p:sp>
        <p:nvSpPr>
          <p:cNvPr id="8" name="Footer Placeholder 7"/>
          <p:cNvSpPr>
            <a:spLocks noGrp="1"/>
          </p:cNvSpPr>
          <p:nvPr>
            <p:ph type="ftr" sz="quarter" idx="11"/>
          </p:nvPr>
        </p:nvSpPr>
        <p:spPr/>
        <p:txBody>
          <a:bodyPr/>
          <a:lstStyle/>
          <a:p>
            <a:endParaRPr lang="es-CL"/>
          </a:p>
        </p:txBody>
      </p:sp>
      <p:sp>
        <p:nvSpPr>
          <p:cNvPr id="9" name="Slide Number Placeholder 8"/>
          <p:cNvSpPr>
            <a:spLocks noGrp="1"/>
          </p:cNvSpPr>
          <p:nvPr>
            <p:ph type="sldNum" sz="quarter" idx="12"/>
          </p:nvPr>
        </p:nvSpPr>
        <p:spPr/>
        <p:txBody>
          <a:bodyPr/>
          <a:lstStyle/>
          <a:p>
            <a:fld id="{6BBB448D-07CA-364E-8135-D5B067776FF7}" type="slidenum">
              <a:rPr lang="es-CL" smtClean="0"/>
              <a:t>‹Nº›</a:t>
            </a:fld>
            <a:endParaRPr lang="es-CL"/>
          </a:p>
        </p:txBody>
      </p:sp>
      <p:pic>
        <p:nvPicPr>
          <p:cNvPr id="18" name="Picture 17"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1655245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9840B048-52FA-4A47-8D54-844272B581D8}" type="datetimeFigureOut">
              <a:rPr lang="es-CL" smtClean="0"/>
              <a:t>06-07-2021</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6BBB448D-07CA-364E-8135-D5B067776FF7}" type="slidenum">
              <a:rPr lang="es-CL" smtClean="0"/>
              <a:t>‹Nº›</a:t>
            </a:fld>
            <a:endParaRPr lang="es-CL"/>
          </a:p>
        </p:txBody>
      </p:sp>
      <p:pic>
        <p:nvPicPr>
          <p:cNvPr id="14" name="Picture 1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3779410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40B048-52FA-4A47-8D54-844272B581D8}" type="datetimeFigureOut">
              <a:rPr lang="es-CL" smtClean="0"/>
              <a:t>06-07-2021</a:t>
            </a:fld>
            <a:endParaRPr lang="es-CL"/>
          </a:p>
        </p:txBody>
      </p:sp>
      <p:sp>
        <p:nvSpPr>
          <p:cNvPr id="3" name="Footer Placeholder 2"/>
          <p:cNvSpPr>
            <a:spLocks noGrp="1"/>
          </p:cNvSpPr>
          <p:nvPr>
            <p:ph type="ftr" sz="quarter" idx="11"/>
          </p:nvPr>
        </p:nvSpPr>
        <p:spPr/>
        <p:txBody>
          <a:bodyPr/>
          <a:lstStyle/>
          <a:p>
            <a:endParaRPr lang="es-CL"/>
          </a:p>
        </p:txBody>
      </p:sp>
      <p:sp>
        <p:nvSpPr>
          <p:cNvPr id="4" name="Slide Number Placeholder 3"/>
          <p:cNvSpPr>
            <a:spLocks noGrp="1"/>
          </p:cNvSpPr>
          <p:nvPr>
            <p:ph type="sldNum" sz="quarter" idx="12"/>
          </p:nvPr>
        </p:nvSpPr>
        <p:spPr/>
        <p:txBody>
          <a:bodyPr/>
          <a:lstStyle/>
          <a:p>
            <a:fld id="{6BBB448D-07CA-364E-8135-D5B067776FF7}" type="slidenum">
              <a:rPr lang="es-CL" smtClean="0"/>
              <a:t>‹Nº›</a:t>
            </a:fld>
            <a:endParaRPr lang="es-CL"/>
          </a:p>
        </p:txBody>
      </p:sp>
    </p:spTree>
    <p:extLst>
      <p:ext uri="{BB962C8B-B14F-4D97-AF65-F5344CB8AC3E}">
        <p14:creationId xmlns:p14="http://schemas.microsoft.com/office/powerpoint/2010/main" val="28799982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24291" y="952578"/>
            <a:ext cx="3275013" cy="2322176"/>
          </a:xfrm>
        </p:spPr>
        <p:txBody>
          <a:bodyPr anchor="b">
            <a:normAutofit/>
          </a:bodyPr>
          <a:lstStyle>
            <a:lvl1pPr algn="l">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723334" y="952578"/>
            <a:ext cx="6012470" cy="4505221"/>
          </a:xfrm>
        </p:spPr>
        <p:txBody>
          <a:bodyPr anchor="ct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124291" y="3274754"/>
            <a:ext cx="3275013" cy="2178918"/>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9840B048-52FA-4A47-8D54-844272B581D8}" type="datetimeFigureOut">
              <a:rPr lang="es-CL" smtClean="0"/>
              <a:t>06-07-2021</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6BBB448D-07CA-364E-8135-D5B067776FF7}" type="slidenum">
              <a:rPr lang="es-CL" smtClean="0"/>
              <a:t>‹Nº›</a:t>
            </a:fld>
            <a:endParaRPr lang="es-CL"/>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39874329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tx1">
                    <a:lumMod val="85000"/>
                    <a:lumOff val="15000"/>
                  </a:schemeClr>
                </a:gs>
                <a:gs pos="100000">
                  <a:schemeClr val="tx1">
                    <a:lumMod val="95000"/>
                    <a:lumOff val="5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14300" prst="artDeco"/>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129124" y="1129513"/>
            <a:ext cx="5854872" cy="1924208"/>
          </a:xfrm>
        </p:spPr>
        <p:txBody>
          <a:bodyPr anchor="b">
            <a:normAutofit/>
          </a:bodyPr>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128247" y="3053721"/>
            <a:ext cx="5846486" cy="2096013"/>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a:xfrm>
            <a:off x="1125300" y="5469856"/>
            <a:ext cx="5849605" cy="320123"/>
          </a:xfrm>
        </p:spPr>
        <p:txBody>
          <a:bodyPr/>
          <a:lstStyle>
            <a:lvl1pPr algn="l">
              <a:defRPr/>
            </a:lvl1pPr>
          </a:lstStyle>
          <a:p>
            <a:fld id="{9840B048-52FA-4A47-8D54-844272B581D8}" type="datetimeFigureOut">
              <a:rPr lang="es-CL" smtClean="0"/>
              <a:t>06-07-2021</a:t>
            </a:fld>
            <a:endParaRPr lang="es-CL"/>
          </a:p>
        </p:txBody>
      </p:sp>
      <p:sp>
        <p:nvSpPr>
          <p:cNvPr id="6" name="Footer Placeholder 5"/>
          <p:cNvSpPr>
            <a:spLocks noGrp="1"/>
          </p:cNvSpPr>
          <p:nvPr>
            <p:ph type="ftr" sz="quarter" idx="11"/>
          </p:nvPr>
        </p:nvSpPr>
        <p:spPr>
          <a:xfrm>
            <a:off x="1125300" y="318640"/>
            <a:ext cx="4877818" cy="320931"/>
          </a:xfrm>
        </p:spPr>
        <p:txBody>
          <a:bodyPr/>
          <a:lstStyle/>
          <a:p>
            <a:endParaRPr lang="es-CL"/>
          </a:p>
        </p:txBody>
      </p:sp>
      <p:sp>
        <p:nvSpPr>
          <p:cNvPr id="7" name="Slide Number Placeholder 6"/>
          <p:cNvSpPr>
            <a:spLocks noGrp="1"/>
          </p:cNvSpPr>
          <p:nvPr>
            <p:ph type="sldNum" sz="quarter" idx="12"/>
          </p:nvPr>
        </p:nvSpPr>
        <p:spPr>
          <a:xfrm>
            <a:off x="6176794" y="137408"/>
            <a:ext cx="811019" cy="503578"/>
          </a:xfrm>
        </p:spPr>
        <p:txBody>
          <a:bodyPr/>
          <a:lstStyle/>
          <a:p>
            <a:fld id="{6BBB448D-07CA-364E-8135-D5B067776FF7}" type="slidenum">
              <a:rPr lang="es-CL" smtClean="0"/>
              <a:t>‹Nº›</a:t>
            </a:fld>
            <a:endParaRPr lang="es-CL"/>
          </a:p>
        </p:txBody>
      </p:sp>
      <p:pic>
        <p:nvPicPr>
          <p:cNvPr id="22" name="Picture 21"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t="474" r="48549" b="36564"/>
          <a:stretch/>
        </p:blipFill>
        <p:spPr>
          <a:xfrm>
            <a:off x="1125460" y="643464"/>
            <a:ext cx="5879592" cy="155448"/>
          </a:xfrm>
          <a:prstGeom prst="rect">
            <a:avLst/>
          </a:prstGeom>
          <a:noFill/>
          <a:ln>
            <a:noFill/>
          </a:ln>
        </p:spPr>
      </p:pic>
    </p:spTree>
    <p:extLst>
      <p:ext uri="{BB962C8B-B14F-4D97-AF65-F5344CB8AC3E}">
        <p14:creationId xmlns:p14="http://schemas.microsoft.com/office/powerpoint/2010/main" val="8792785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a:xfrm>
            <a:off x="0" y="6119336"/>
            <a:ext cx="12192000" cy="742950"/>
          </a:xfrm>
          <a:prstGeom prst="rect">
            <a:avLst/>
          </a:prstGeom>
        </p:spPr>
      </p:pic>
      <p:sp>
        <p:nvSpPr>
          <p:cNvPr id="13" name="Rectangle 12"/>
          <p:cNvSpPr/>
          <p:nvPr/>
        </p:nvSpPr>
        <p:spPr>
          <a:xfrm>
            <a:off x="0" y="468769"/>
            <a:ext cx="12192000" cy="5647024"/>
          </a:xfrm>
          <a:prstGeom prst="rect">
            <a:avLst/>
          </a:prstGeom>
          <a:gradFill flip="none" rotWithShape="1">
            <a:gsLst>
              <a:gs pos="0">
                <a:schemeClr val="bg2">
                  <a:alpha val="0"/>
                  <a:lumMod val="100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p:cNvCxnSpPr/>
          <p:nvPr/>
        </p:nvCxnSpPr>
        <p:spPr>
          <a:xfrm>
            <a:off x="0" y="6121269"/>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130270" y="953324"/>
            <a:ext cx="9603275" cy="1049235"/>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130270" y="2171769"/>
            <a:ext cx="9603275" cy="3294576"/>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232830" y="330370"/>
            <a:ext cx="2515396"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9840B048-52FA-4A47-8D54-844272B581D8}" type="datetimeFigureOut">
              <a:rPr lang="es-CL" smtClean="0"/>
              <a:t>06-07-2021</a:t>
            </a:fld>
            <a:endParaRPr lang="es-CL"/>
          </a:p>
        </p:txBody>
      </p:sp>
      <p:sp>
        <p:nvSpPr>
          <p:cNvPr id="5" name="Footer Placeholder 4"/>
          <p:cNvSpPr>
            <a:spLocks noGrp="1"/>
          </p:cNvSpPr>
          <p:nvPr>
            <p:ph type="ftr" sz="quarter" idx="3"/>
          </p:nvPr>
        </p:nvSpPr>
        <p:spPr>
          <a:xfrm>
            <a:off x="1130270"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s-CL"/>
          </a:p>
        </p:txBody>
      </p:sp>
      <p:sp>
        <p:nvSpPr>
          <p:cNvPr id="6" name="Slide Number Placeholder 5"/>
          <p:cNvSpPr>
            <a:spLocks noGrp="1"/>
          </p:cNvSpPr>
          <p:nvPr>
            <p:ph type="sldNum" sz="quarter" idx="4"/>
          </p:nvPr>
        </p:nvSpPr>
        <p:spPr>
          <a:xfrm>
            <a:off x="9918076" y="137408"/>
            <a:ext cx="811019" cy="503578"/>
          </a:xfrm>
          <a:prstGeom prst="rect">
            <a:avLst/>
          </a:prstGeom>
        </p:spPr>
        <p:txBody>
          <a:bodyPr vert="horz" lIns="91440" tIns="45720" rIns="91440" bIns="45720" rtlCol="0" anchor="t"/>
          <a:lstStyle>
            <a:lvl1pPr algn="r">
              <a:defRPr sz="2800">
                <a:solidFill>
                  <a:schemeClr val="accent1"/>
                </a:solidFill>
              </a:defRPr>
            </a:lvl1pPr>
          </a:lstStyle>
          <a:p>
            <a:fld id="{6BBB448D-07CA-364E-8135-D5B067776FF7}" type="slidenum">
              <a:rPr lang="es-CL" smtClean="0"/>
              <a:t>‹Nº›</a:t>
            </a:fld>
            <a:endParaRPr lang="es-CL"/>
          </a:p>
        </p:txBody>
      </p:sp>
    </p:spTree>
    <p:extLst>
      <p:ext uri="{BB962C8B-B14F-4D97-AF65-F5344CB8AC3E}">
        <p14:creationId xmlns:p14="http://schemas.microsoft.com/office/powerpoint/2010/main" val="27406226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secretaria.conadecus@gmail.com" TargetMode="External"/><Relationship Id="rId2" Type="http://schemas.openxmlformats.org/officeDocument/2006/relationships/hyperlink" Target="http://www.conadecus.cl/"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0ED7E118-D674-C44A-AB08-78D078CFBAA8}"/>
              </a:ext>
            </a:extLst>
          </p:cNvPr>
          <p:cNvSpPr>
            <a:spLocks noGrp="1"/>
          </p:cNvSpPr>
          <p:nvPr>
            <p:ph type="ctrTitle"/>
          </p:nvPr>
        </p:nvSpPr>
        <p:spPr>
          <a:xfrm>
            <a:off x="1128403" y="945913"/>
            <a:ext cx="9292306" cy="2618554"/>
          </a:xfrm>
        </p:spPr>
        <p:txBody>
          <a:bodyPr>
            <a:normAutofit fontScale="90000"/>
          </a:bodyPr>
          <a:lstStyle/>
          <a:p>
            <a:pPr algn="just"/>
            <a:r>
              <a:rPr lang="es-CL" dirty="0"/>
              <a:t>Observaciones al proyecto de Ley que </a:t>
            </a:r>
            <a:br>
              <a:rPr lang="es-CL" dirty="0"/>
            </a:br>
            <a:r>
              <a:rPr lang="es-CL" dirty="0"/>
              <a:t>modifica la Ley 20.720</a:t>
            </a:r>
          </a:p>
        </p:txBody>
      </p:sp>
      <p:sp>
        <p:nvSpPr>
          <p:cNvPr id="3" name="Subtítulo 2">
            <a:extLst>
              <a:ext uri="{FF2B5EF4-FFF2-40B4-BE49-F238E27FC236}">
                <a16:creationId xmlns:a16="http://schemas.microsoft.com/office/drawing/2014/main" xmlns="" id="{9DE90B61-ADB8-9E43-B9AB-128B629D9BC8}"/>
              </a:ext>
            </a:extLst>
          </p:cNvPr>
          <p:cNvSpPr>
            <a:spLocks noGrp="1"/>
          </p:cNvSpPr>
          <p:nvPr>
            <p:ph type="subTitle" idx="1"/>
          </p:nvPr>
        </p:nvSpPr>
        <p:spPr>
          <a:xfrm>
            <a:off x="1128404" y="3564467"/>
            <a:ext cx="8637072" cy="1594129"/>
          </a:xfrm>
        </p:spPr>
        <p:txBody>
          <a:bodyPr>
            <a:normAutofit lnSpcReduction="10000"/>
          </a:bodyPr>
          <a:lstStyle/>
          <a:p>
            <a:r>
              <a:rPr lang="es-CL" dirty="0"/>
              <a:t>Proyecto Nº 13.802 – 03, mensaje 366-368</a:t>
            </a:r>
          </a:p>
          <a:p>
            <a:pPr algn="just"/>
            <a:r>
              <a:rPr lang="es-CL" dirty="0"/>
              <a:t>”Proyecto de Ley que moderniza los procedimientos concursales contemplados en la Ley Nº 20.720, y crea nuevos procedimientos para micros y pequeñas empresas.</a:t>
            </a:r>
          </a:p>
        </p:txBody>
      </p:sp>
      <p:pic>
        <p:nvPicPr>
          <p:cNvPr id="6" name="Imagen 5" descr="Imagen que contiene Logotipo, nombre de la empresa&#10;&#10;Descripción generada automáticamente">
            <a:extLst>
              <a:ext uri="{FF2B5EF4-FFF2-40B4-BE49-F238E27FC236}">
                <a16:creationId xmlns:a16="http://schemas.microsoft.com/office/drawing/2014/main" xmlns="" id="{75EED6E3-BA56-0045-9CB2-BBC0923748C2}"/>
              </a:ext>
            </a:extLst>
          </p:cNvPr>
          <p:cNvPicPr>
            <a:picLocks noChangeAspect="1"/>
          </p:cNvPicPr>
          <p:nvPr/>
        </p:nvPicPr>
        <p:blipFill>
          <a:blip r:embed="rId2">
            <a:clrChange>
              <a:clrFrom>
                <a:srgbClr val="FFFFFF"/>
              </a:clrFrom>
              <a:clrTo>
                <a:srgbClr val="FFFFFF">
                  <a:alpha val="0"/>
                </a:srgbClr>
              </a:clrTo>
            </a:clrChange>
          </a:blip>
          <a:stretch>
            <a:fillRect/>
          </a:stretch>
        </p:blipFill>
        <p:spPr>
          <a:xfrm>
            <a:off x="7316078" y="4959584"/>
            <a:ext cx="4277823" cy="1019128"/>
          </a:xfrm>
          <a:prstGeom prst="rect">
            <a:avLst/>
          </a:prstGeom>
        </p:spPr>
      </p:pic>
      <p:sp>
        <p:nvSpPr>
          <p:cNvPr id="7" name="CuadroTexto 6">
            <a:extLst>
              <a:ext uri="{FF2B5EF4-FFF2-40B4-BE49-F238E27FC236}">
                <a16:creationId xmlns:a16="http://schemas.microsoft.com/office/drawing/2014/main" xmlns="" id="{90320A01-923B-9344-B765-8081014B071F}"/>
              </a:ext>
            </a:extLst>
          </p:cNvPr>
          <p:cNvSpPr txBox="1"/>
          <p:nvPr/>
        </p:nvSpPr>
        <p:spPr>
          <a:xfrm>
            <a:off x="1128403" y="5469148"/>
            <a:ext cx="5108624" cy="646331"/>
          </a:xfrm>
          <a:prstGeom prst="rect">
            <a:avLst/>
          </a:prstGeom>
          <a:noFill/>
        </p:spPr>
        <p:txBody>
          <a:bodyPr wrap="square" rtlCol="0">
            <a:spAutoFit/>
          </a:bodyPr>
          <a:lstStyle/>
          <a:p>
            <a:r>
              <a:rPr lang="es-CL" i="1" dirty="0"/>
              <a:t>Por: Hernán Calderón, Javiera Cubillos y Antonio Olivares. </a:t>
            </a:r>
          </a:p>
        </p:txBody>
      </p:sp>
    </p:spTree>
    <p:extLst>
      <p:ext uri="{BB962C8B-B14F-4D97-AF65-F5344CB8AC3E}">
        <p14:creationId xmlns:p14="http://schemas.microsoft.com/office/powerpoint/2010/main" val="12294704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91598DDF-5CBF-5448-A92E-F2F4D063F3CC}"/>
              </a:ext>
            </a:extLst>
          </p:cNvPr>
          <p:cNvSpPr>
            <a:spLocks noGrp="1"/>
          </p:cNvSpPr>
          <p:nvPr>
            <p:ph type="title"/>
          </p:nvPr>
        </p:nvSpPr>
        <p:spPr/>
        <p:txBody>
          <a:bodyPr/>
          <a:lstStyle/>
          <a:p>
            <a:r>
              <a:rPr lang="es-CL" dirty="0"/>
              <a:t>Propuestas para mejorar a la Ley 20.720</a:t>
            </a:r>
          </a:p>
        </p:txBody>
      </p:sp>
      <p:sp>
        <p:nvSpPr>
          <p:cNvPr id="3" name="Marcador de contenido 2">
            <a:extLst>
              <a:ext uri="{FF2B5EF4-FFF2-40B4-BE49-F238E27FC236}">
                <a16:creationId xmlns:a16="http://schemas.microsoft.com/office/drawing/2014/main" xmlns="" id="{1C387E7A-6AC1-6640-91B1-4FC1858D4847}"/>
              </a:ext>
            </a:extLst>
          </p:cNvPr>
          <p:cNvSpPr>
            <a:spLocks noGrp="1"/>
          </p:cNvSpPr>
          <p:nvPr>
            <p:ph idx="1"/>
          </p:nvPr>
        </p:nvSpPr>
        <p:spPr>
          <a:xfrm>
            <a:off x="1130270" y="2171769"/>
            <a:ext cx="9603275" cy="3965560"/>
          </a:xfrm>
        </p:spPr>
        <p:txBody>
          <a:bodyPr/>
          <a:lstStyle/>
          <a:p>
            <a:pPr algn="just"/>
            <a:r>
              <a:rPr lang="es-CL" b="1" dirty="0"/>
              <a:t>Procedimiento de liquidación de persona y MIPES</a:t>
            </a:r>
          </a:p>
          <a:p>
            <a:pPr lvl="1" algn="just"/>
            <a:r>
              <a:rPr lang="es-CL" dirty="0"/>
              <a:t>Establecer sanciones a los bancos y retail que nieguen el acceso al crédito a personas que, habiéndose liquidado, cumplen requisitos objetivos de acceso al crédito.</a:t>
            </a:r>
          </a:p>
          <a:p>
            <a:pPr algn="just"/>
            <a:r>
              <a:rPr lang="es-CL" b="1" dirty="0"/>
              <a:t>Consideraciones generales</a:t>
            </a:r>
          </a:p>
          <a:p>
            <a:pPr lvl="1" algn="just"/>
            <a:r>
              <a:rPr lang="es-CL" dirty="0"/>
              <a:t>Exigencia de entregar cartolas bancarias de 2 años, con 5 días de antigüedad es un despropósito. Deudores, luego de 90 días de morosidad no tienen cuentas abiertas. No pueden conseguir esos antecedentes. Se puede establecer como medida el oficiar ciertas entidades.</a:t>
            </a:r>
          </a:p>
          <a:p>
            <a:pPr lvl="1" algn="just"/>
            <a:endParaRPr lang="es-CL" b="1" dirty="0"/>
          </a:p>
        </p:txBody>
      </p:sp>
      <p:pic>
        <p:nvPicPr>
          <p:cNvPr id="5" name="Imagen 4" descr="Imagen que contiene Logotipo, nombre de la empresa&#10;&#10;Descripción generada automáticamente">
            <a:extLst>
              <a:ext uri="{FF2B5EF4-FFF2-40B4-BE49-F238E27FC236}">
                <a16:creationId xmlns:a16="http://schemas.microsoft.com/office/drawing/2014/main" xmlns="" id="{FEC683CD-6A91-F240-8D7B-527CB3504898}"/>
              </a:ext>
            </a:extLst>
          </p:cNvPr>
          <p:cNvPicPr>
            <a:picLocks noChangeAspect="1"/>
          </p:cNvPicPr>
          <p:nvPr/>
        </p:nvPicPr>
        <p:blipFill>
          <a:blip r:embed="rId2">
            <a:clrChange>
              <a:clrFrom>
                <a:srgbClr val="FFFFFF"/>
              </a:clrFrom>
              <a:clrTo>
                <a:srgbClr val="FFFFFF">
                  <a:alpha val="0"/>
                </a:srgbClr>
              </a:clrTo>
            </a:clrChange>
          </a:blip>
          <a:stretch>
            <a:fillRect/>
          </a:stretch>
        </p:blipFill>
        <p:spPr>
          <a:xfrm>
            <a:off x="293298" y="0"/>
            <a:ext cx="2760453" cy="657637"/>
          </a:xfrm>
          <a:prstGeom prst="rect">
            <a:avLst/>
          </a:prstGeom>
        </p:spPr>
      </p:pic>
    </p:spTree>
    <p:extLst>
      <p:ext uri="{BB962C8B-B14F-4D97-AF65-F5344CB8AC3E}">
        <p14:creationId xmlns:p14="http://schemas.microsoft.com/office/powerpoint/2010/main" val="13648740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91598DDF-5CBF-5448-A92E-F2F4D063F3CC}"/>
              </a:ext>
            </a:extLst>
          </p:cNvPr>
          <p:cNvSpPr>
            <a:spLocks noGrp="1"/>
          </p:cNvSpPr>
          <p:nvPr>
            <p:ph type="title"/>
          </p:nvPr>
        </p:nvSpPr>
        <p:spPr/>
        <p:txBody>
          <a:bodyPr/>
          <a:lstStyle/>
          <a:p>
            <a:r>
              <a:rPr lang="es-CL" dirty="0"/>
              <a:t>¿Y los consumidores?</a:t>
            </a:r>
          </a:p>
        </p:txBody>
      </p:sp>
      <p:sp>
        <p:nvSpPr>
          <p:cNvPr id="3" name="Marcador de contenido 2">
            <a:extLst>
              <a:ext uri="{FF2B5EF4-FFF2-40B4-BE49-F238E27FC236}">
                <a16:creationId xmlns:a16="http://schemas.microsoft.com/office/drawing/2014/main" xmlns="" id="{1C387E7A-6AC1-6640-91B1-4FC1858D4847}"/>
              </a:ext>
            </a:extLst>
          </p:cNvPr>
          <p:cNvSpPr>
            <a:spLocks noGrp="1"/>
          </p:cNvSpPr>
          <p:nvPr>
            <p:ph idx="1"/>
          </p:nvPr>
        </p:nvSpPr>
        <p:spPr>
          <a:xfrm>
            <a:off x="1130270" y="1658679"/>
            <a:ext cx="9603275" cy="4478650"/>
          </a:xfrm>
        </p:spPr>
        <p:txBody>
          <a:bodyPr>
            <a:normAutofit lnSpcReduction="10000"/>
          </a:bodyPr>
          <a:lstStyle/>
          <a:p>
            <a:pPr algn="just"/>
            <a:r>
              <a:rPr lang="es-CL" b="1" dirty="0"/>
              <a:t>Contexto.</a:t>
            </a:r>
          </a:p>
          <a:p>
            <a:pPr lvl="1" algn="just"/>
            <a:r>
              <a:rPr lang="es-CL" dirty="0"/>
              <a:t>Servicios en que el consumidor paga por adelantado productos o servicios que se entregarán con posterioridad.</a:t>
            </a:r>
          </a:p>
          <a:p>
            <a:pPr lvl="1" algn="just"/>
            <a:r>
              <a:rPr lang="es-CL" dirty="0"/>
              <a:t>Aumento de las liquidaciones con ocasión de la pandemia.</a:t>
            </a:r>
          </a:p>
          <a:p>
            <a:pPr algn="just"/>
            <a:r>
              <a:rPr lang="es-CL" b="1" dirty="0"/>
              <a:t>Propuesta</a:t>
            </a:r>
            <a:endParaRPr lang="es-CL" dirty="0"/>
          </a:p>
          <a:p>
            <a:pPr lvl="1" algn="just"/>
            <a:r>
              <a:rPr lang="es-CL" dirty="0"/>
              <a:t>Que los legitimados activos en acciones colectivas (Sernac, asociaciones de consumidores y a lo menos 50 consumidores) puedan verificar en representación de los consumidores. Establecer un incidente y la obligación del deudor de entregar la información del número de consumidores afectados y los posibles montos.</a:t>
            </a:r>
          </a:p>
          <a:p>
            <a:pPr lvl="1" algn="just"/>
            <a:r>
              <a:rPr lang="es-CL" dirty="0"/>
              <a:t>Establecer una preferencia en el pago, reembolso y devolución a los consumidores, para que no sean valistas</a:t>
            </a:r>
          </a:p>
          <a:p>
            <a:pPr lvl="1" algn="just"/>
            <a:endParaRPr lang="es-CL" b="1" dirty="0"/>
          </a:p>
        </p:txBody>
      </p:sp>
      <p:pic>
        <p:nvPicPr>
          <p:cNvPr id="5" name="Imagen 4" descr="Imagen que contiene Logotipo, nombre de la empresa&#10;&#10;Descripción generada automáticamente">
            <a:extLst>
              <a:ext uri="{FF2B5EF4-FFF2-40B4-BE49-F238E27FC236}">
                <a16:creationId xmlns:a16="http://schemas.microsoft.com/office/drawing/2014/main" xmlns="" id="{FEC683CD-6A91-F240-8D7B-527CB3504898}"/>
              </a:ext>
            </a:extLst>
          </p:cNvPr>
          <p:cNvPicPr>
            <a:picLocks noChangeAspect="1"/>
          </p:cNvPicPr>
          <p:nvPr/>
        </p:nvPicPr>
        <p:blipFill>
          <a:blip r:embed="rId2">
            <a:clrChange>
              <a:clrFrom>
                <a:srgbClr val="FFFFFF"/>
              </a:clrFrom>
              <a:clrTo>
                <a:srgbClr val="FFFFFF">
                  <a:alpha val="0"/>
                </a:srgbClr>
              </a:clrTo>
            </a:clrChange>
          </a:blip>
          <a:stretch>
            <a:fillRect/>
          </a:stretch>
        </p:blipFill>
        <p:spPr>
          <a:xfrm>
            <a:off x="293298" y="0"/>
            <a:ext cx="2760453" cy="657637"/>
          </a:xfrm>
          <a:prstGeom prst="rect">
            <a:avLst/>
          </a:prstGeom>
        </p:spPr>
      </p:pic>
    </p:spTree>
    <p:extLst>
      <p:ext uri="{BB962C8B-B14F-4D97-AF65-F5344CB8AC3E}">
        <p14:creationId xmlns:p14="http://schemas.microsoft.com/office/powerpoint/2010/main" val="8543368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normAutofit fontScale="70000" lnSpcReduction="20000"/>
          </a:bodyPr>
          <a:lstStyle/>
          <a:p>
            <a:pPr marL="0" indent="0" algn="ctr">
              <a:buNone/>
            </a:pPr>
            <a:endParaRPr lang="es-CL" sz="2400" b="1" dirty="0"/>
          </a:p>
          <a:p>
            <a:pPr marL="0" indent="0" algn="ctr">
              <a:buNone/>
            </a:pPr>
            <a:endParaRPr lang="es-CL" sz="2400" b="1" dirty="0"/>
          </a:p>
          <a:p>
            <a:pPr marL="0" indent="0" algn="ctr">
              <a:buNone/>
            </a:pPr>
            <a:endParaRPr lang="es-CL" sz="2400" b="1" dirty="0"/>
          </a:p>
          <a:p>
            <a:pPr marL="0" indent="0" algn="ctr">
              <a:buNone/>
            </a:pPr>
            <a:endParaRPr lang="es-CL" sz="2400" b="1" dirty="0"/>
          </a:p>
          <a:p>
            <a:pPr marL="0" indent="0" algn="ctr">
              <a:buNone/>
            </a:pPr>
            <a:endParaRPr lang="es-CL" sz="2400" b="1" dirty="0"/>
          </a:p>
          <a:p>
            <a:pPr marL="0" indent="0" algn="ctr">
              <a:buNone/>
            </a:pPr>
            <a:r>
              <a:rPr lang="es-CL" sz="2400" b="1" dirty="0"/>
              <a:t>Gracias!</a:t>
            </a:r>
          </a:p>
          <a:p>
            <a:pPr marL="0" indent="0" algn="ctr">
              <a:buNone/>
            </a:pPr>
            <a:r>
              <a:rPr lang="es-CL" sz="2400" b="1" dirty="0">
                <a:hlinkClick r:id="rId2"/>
              </a:rPr>
              <a:t>www.conadecus.cl</a:t>
            </a:r>
            <a:endParaRPr lang="es-CL" sz="2400" b="1" dirty="0"/>
          </a:p>
          <a:p>
            <a:pPr marL="0" indent="0" algn="ctr">
              <a:buNone/>
            </a:pPr>
            <a:r>
              <a:rPr lang="es-CL" sz="2400" b="1" dirty="0">
                <a:hlinkClick r:id="rId3"/>
              </a:rPr>
              <a:t>secretaria.conadecus@gmail.com</a:t>
            </a:r>
            <a:endParaRPr lang="es-CL" sz="2400" b="1" dirty="0"/>
          </a:p>
          <a:p>
            <a:pPr marL="0" indent="0" algn="ctr">
              <a:buNone/>
            </a:pPr>
            <a:endParaRPr lang="es-CL" sz="2400" b="1" dirty="0"/>
          </a:p>
        </p:txBody>
      </p:sp>
      <p:pic>
        <p:nvPicPr>
          <p:cNvPr id="5" name="Imagen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28688" y="1009934"/>
            <a:ext cx="9704857" cy="3098042"/>
          </a:xfrm>
          <a:prstGeom prst="rect">
            <a:avLst/>
          </a:prstGeom>
        </p:spPr>
      </p:pic>
    </p:spTree>
    <p:extLst>
      <p:ext uri="{BB962C8B-B14F-4D97-AF65-F5344CB8AC3E}">
        <p14:creationId xmlns:p14="http://schemas.microsoft.com/office/powerpoint/2010/main" val="5978118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91598DDF-5CBF-5448-A92E-F2F4D063F3CC}"/>
              </a:ext>
            </a:extLst>
          </p:cNvPr>
          <p:cNvSpPr>
            <a:spLocks noGrp="1"/>
          </p:cNvSpPr>
          <p:nvPr>
            <p:ph type="title"/>
          </p:nvPr>
        </p:nvSpPr>
        <p:spPr/>
        <p:txBody>
          <a:bodyPr/>
          <a:lstStyle/>
          <a:p>
            <a:r>
              <a:rPr lang="es-CL" dirty="0"/>
              <a:t>Consideraciones previas</a:t>
            </a:r>
          </a:p>
        </p:txBody>
      </p:sp>
      <p:sp>
        <p:nvSpPr>
          <p:cNvPr id="3" name="Marcador de contenido 2">
            <a:extLst>
              <a:ext uri="{FF2B5EF4-FFF2-40B4-BE49-F238E27FC236}">
                <a16:creationId xmlns:a16="http://schemas.microsoft.com/office/drawing/2014/main" xmlns="" id="{1C387E7A-6AC1-6640-91B1-4FC1858D4847}"/>
              </a:ext>
            </a:extLst>
          </p:cNvPr>
          <p:cNvSpPr>
            <a:spLocks noGrp="1"/>
          </p:cNvSpPr>
          <p:nvPr>
            <p:ph idx="1"/>
          </p:nvPr>
        </p:nvSpPr>
        <p:spPr/>
        <p:txBody>
          <a:bodyPr/>
          <a:lstStyle/>
          <a:p>
            <a:r>
              <a:rPr lang="es-CL" dirty="0"/>
              <a:t>Aumento del sobreendeudamiento de los chilenos</a:t>
            </a:r>
          </a:p>
          <a:p>
            <a:r>
              <a:rPr lang="es-CL" dirty="0"/>
              <a:t>Aumento en la utilización de la liquidación.</a:t>
            </a:r>
          </a:p>
          <a:p>
            <a:r>
              <a:rPr lang="es-CL" dirty="0"/>
              <a:t>Bajos resultados en reorganización y renegociación.</a:t>
            </a:r>
          </a:p>
          <a:p>
            <a:r>
              <a:rPr lang="es-CL" dirty="0"/>
              <a:t>Barreras de entrada para Mipes a los procedimientos.</a:t>
            </a:r>
          </a:p>
          <a:p>
            <a:r>
              <a:rPr lang="es-CL" dirty="0"/>
              <a:t>Definición de persona y empresa deudora.</a:t>
            </a:r>
          </a:p>
          <a:p>
            <a:r>
              <a:rPr lang="es-CL" dirty="0"/>
              <a:t>Dilación excesiva de los procedimientos y altos costos</a:t>
            </a:r>
          </a:p>
        </p:txBody>
      </p:sp>
      <p:pic>
        <p:nvPicPr>
          <p:cNvPr id="5" name="Imagen 4" descr="Imagen que contiene Logotipo, nombre de la empresa&#10;&#10;Descripción generada automáticamente">
            <a:extLst>
              <a:ext uri="{FF2B5EF4-FFF2-40B4-BE49-F238E27FC236}">
                <a16:creationId xmlns:a16="http://schemas.microsoft.com/office/drawing/2014/main" xmlns="" id="{FEC683CD-6A91-F240-8D7B-527CB3504898}"/>
              </a:ext>
            </a:extLst>
          </p:cNvPr>
          <p:cNvPicPr>
            <a:picLocks noChangeAspect="1"/>
          </p:cNvPicPr>
          <p:nvPr/>
        </p:nvPicPr>
        <p:blipFill>
          <a:blip r:embed="rId2">
            <a:clrChange>
              <a:clrFrom>
                <a:srgbClr val="FFFFFF"/>
              </a:clrFrom>
              <a:clrTo>
                <a:srgbClr val="FFFFFF">
                  <a:alpha val="0"/>
                </a:srgbClr>
              </a:clrTo>
            </a:clrChange>
          </a:blip>
          <a:stretch>
            <a:fillRect/>
          </a:stretch>
        </p:blipFill>
        <p:spPr>
          <a:xfrm>
            <a:off x="546795" y="0"/>
            <a:ext cx="2760453" cy="657637"/>
          </a:xfrm>
          <a:prstGeom prst="rect">
            <a:avLst/>
          </a:prstGeom>
        </p:spPr>
      </p:pic>
    </p:spTree>
    <p:extLst>
      <p:ext uri="{BB962C8B-B14F-4D97-AF65-F5344CB8AC3E}">
        <p14:creationId xmlns:p14="http://schemas.microsoft.com/office/powerpoint/2010/main" val="28140372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91598DDF-5CBF-5448-A92E-F2F4D063F3CC}"/>
              </a:ext>
            </a:extLst>
          </p:cNvPr>
          <p:cNvSpPr>
            <a:spLocks noGrp="1"/>
          </p:cNvSpPr>
          <p:nvPr>
            <p:ph type="title"/>
          </p:nvPr>
        </p:nvSpPr>
        <p:spPr>
          <a:xfrm>
            <a:off x="1130270" y="953324"/>
            <a:ext cx="9603275" cy="1049235"/>
          </a:xfrm>
        </p:spPr>
        <p:txBody>
          <a:bodyPr/>
          <a:lstStyle/>
          <a:p>
            <a:r>
              <a:rPr lang="es-CL" dirty="0"/>
              <a:t>Retrocesos y dificultades que plantea el proyecto</a:t>
            </a:r>
          </a:p>
        </p:txBody>
      </p:sp>
      <p:sp>
        <p:nvSpPr>
          <p:cNvPr id="3" name="Marcador de contenido 2">
            <a:extLst>
              <a:ext uri="{FF2B5EF4-FFF2-40B4-BE49-F238E27FC236}">
                <a16:creationId xmlns:a16="http://schemas.microsoft.com/office/drawing/2014/main" xmlns="" id="{1C387E7A-6AC1-6640-91B1-4FC1858D4847}"/>
              </a:ext>
            </a:extLst>
          </p:cNvPr>
          <p:cNvSpPr>
            <a:spLocks noGrp="1"/>
          </p:cNvSpPr>
          <p:nvPr>
            <p:ph idx="1"/>
          </p:nvPr>
        </p:nvSpPr>
        <p:spPr>
          <a:xfrm>
            <a:off x="1130270" y="2171768"/>
            <a:ext cx="9603275" cy="3609099"/>
          </a:xfrm>
        </p:spPr>
        <p:txBody>
          <a:bodyPr>
            <a:normAutofit/>
          </a:bodyPr>
          <a:lstStyle/>
          <a:p>
            <a:pPr algn="just"/>
            <a:r>
              <a:rPr lang="es-CL" b="1" dirty="0"/>
              <a:t>Liquidación de empresas</a:t>
            </a:r>
          </a:p>
          <a:p>
            <a:pPr algn="just"/>
            <a:r>
              <a:rPr lang="es-CL" dirty="0"/>
              <a:t>Incidente de mala fe.</a:t>
            </a:r>
          </a:p>
          <a:p>
            <a:pPr lvl="1" algn="just"/>
            <a:r>
              <a:rPr lang="es-CL" dirty="0"/>
              <a:t>Se abrirá una litigación excesiva.</a:t>
            </a:r>
          </a:p>
          <a:p>
            <a:pPr lvl="1" algn="just"/>
            <a:r>
              <a:rPr lang="es-CL" dirty="0"/>
              <a:t>Actualmente existen acciones que regulan la mala fe: delitos concursales y acciones revocatorias. </a:t>
            </a:r>
          </a:p>
          <a:p>
            <a:pPr lvl="1" algn="just"/>
            <a:r>
              <a:rPr lang="es-CL" dirty="0"/>
              <a:t>El incidente, en sí, carece de fundamento. Se debe partir de la base de un buen uso del procedimiento y de la buena fe de los deudores. No tienen otra alternativa porque sus patrimonio se ve afectado.</a:t>
            </a:r>
          </a:p>
        </p:txBody>
      </p:sp>
      <p:pic>
        <p:nvPicPr>
          <p:cNvPr id="5" name="Imagen 4" descr="Imagen que contiene Logotipo, nombre de la empresa&#10;&#10;Descripción generada automáticamente">
            <a:extLst>
              <a:ext uri="{FF2B5EF4-FFF2-40B4-BE49-F238E27FC236}">
                <a16:creationId xmlns:a16="http://schemas.microsoft.com/office/drawing/2014/main" xmlns="" id="{FEC683CD-6A91-F240-8D7B-527CB3504898}"/>
              </a:ext>
            </a:extLst>
          </p:cNvPr>
          <p:cNvPicPr>
            <a:picLocks noChangeAspect="1"/>
          </p:cNvPicPr>
          <p:nvPr/>
        </p:nvPicPr>
        <p:blipFill>
          <a:blip r:embed="rId2">
            <a:clrChange>
              <a:clrFrom>
                <a:srgbClr val="FFFFFF"/>
              </a:clrFrom>
              <a:clrTo>
                <a:srgbClr val="FFFFFF">
                  <a:alpha val="0"/>
                </a:srgbClr>
              </a:clrTo>
            </a:clrChange>
          </a:blip>
          <a:stretch>
            <a:fillRect/>
          </a:stretch>
        </p:blipFill>
        <p:spPr>
          <a:xfrm>
            <a:off x="293298" y="0"/>
            <a:ext cx="2760453" cy="657637"/>
          </a:xfrm>
          <a:prstGeom prst="rect">
            <a:avLst/>
          </a:prstGeom>
        </p:spPr>
      </p:pic>
    </p:spTree>
    <p:extLst>
      <p:ext uri="{BB962C8B-B14F-4D97-AF65-F5344CB8AC3E}">
        <p14:creationId xmlns:p14="http://schemas.microsoft.com/office/powerpoint/2010/main" val="3110273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Retrocesos y dificultades que plantea el proyecto</a:t>
            </a:r>
          </a:p>
        </p:txBody>
      </p:sp>
      <p:sp>
        <p:nvSpPr>
          <p:cNvPr id="3" name="Marcador de contenido 2"/>
          <p:cNvSpPr>
            <a:spLocks noGrp="1"/>
          </p:cNvSpPr>
          <p:nvPr>
            <p:ph idx="1"/>
          </p:nvPr>
        </p:nvSpPr>
        <p:spPr>
          <a:xfrm>
            <a:off x="1130270" y="2004333"/>
            <a:ext cx="9603275" cy="3944827"/>
          </a:xfrm>
        </p:spPr>
        <p:txBody>
          <a:bodyPr>
            <a:normAutofit lnSpcReduction="10000"/>
          </a:bodyPr>
          <a:lstStyle/>
          <a:p>
            <a:pPr algn="just"/>
            <a:r>
              <a:rPr lang="es-CL" sz="1400" dirty="0"/>
              <a:t>“Artículo 465.- La persecución penal de los delitos contemplados en este Párrafo sólo podrá iniciarse previa instancia particular de la Superintendencia de Insolvencia y </a:t>
            </a:r>
            <a:r>
              <a:rPr lang="es-CL" sz="1400" dirty="0" err="1"/>
              <a:t>Reemprendimiento</a:t>
            </a:r>
            <a:r>
              <a:rPr lang="es-CL" sz="1400" dirty="0"/>
              <a:t>; del veedor o liquidador del proceso concursal respectivo; de cualquier acreedor que haya verificado su crédito si se tratare de un procedimiento concursal de liquidación o de liquidación simplificada.</a:t>
            </a:r>
          </a:p>
          <a:p>
            <a:pPr algn="just"/>
            <a:r>
              <a:rPr lang="es-CL" sz="1400" dirty="0"/>
              <a:t>En primer lugar, </a:t>
            </a:r>
            <a:r>
              <a:rPr lang="es-CL" sz="1400" b="1" dirty="0"/>
              <a:t>nos parece que es improcedente la legitimación activa de la SUPERIR</a:t>
            </a:r>
            <a:r>
              <a:rPr lang="es-CL" sz="1400" dirty="0"/>
              <a:t>, pues ya existen los mecanismos para que los acreedores puedan iniciar las acciones y denuncien la mala fe de las personas o Pymes, en consecuencia deben iniciarla con cargo a su costo las acciones </a:t>
            </a:r>
          </a:p>
          <a:p>
            <a:pPr algn="just"/>
            <a:r>
              <a:rPr lang="es-CL" sz="1400" dirty="0"/>
              <a:t>Tampoco es aceptable que el organismo regulador defienda el interés de la parte más fuerte. El consumidor deudor y las Pymes son la parte más débil, y debe primar el principio de protección para la parte mas débil.</a:t>
            </a:r>
          </a:p>
          <a:p>
            <a:pPr algn="just"/>
            <a:r>
              <a:rPr lang="es-CL" sz="1400" dirty="0"/>
              <a:t>Por último, consideramos no puede ser defendido el interés del acreedor por un organismo de estado y con recursos de todos los chilenos. En consecuencia que en estos procedimientos la SUPERIR no tiene un rol activo a favor de las personas o Pymes, siendo solo un facilitador, dejando más expuesta a la parte débil, produciendo un desequilibrio manifiesto en su rol. </a:t>
            </a:r>
          </a:p>
          <a:p>
            <a:pPr algn="just"/>
            <a:endParaRPr lang="es-CL" sz="1400" dirty="0"/>
          </a:p>
        </p:txBody>
      </p:sp>
    </p:spTree>
    <p:extLst>
      <p:ext uri="{BB962C8B-B14F-4D97-AF65-F5344CB8AC3E}">
        <p14:creationId xmlns:p14="http://schemas.microsoft.com/office/powerpoint/2010/main" val="14226592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xmlns="" id="{1C387E7A-6AC1-6640-91B1-4FC1858D4847}"/>
              </a:ext>
            </a:extLst>
          </p:cNvPr>
          <p:cNvSpPr>
            <a:spLocks noGrp="1"/>
          </p:cNvSpPr>
          <p:nvPr>
            <p:ph idx="1"/>
          </p:nvPr>
        </p:nvSpPr>
        <p:spPr/>
        <p:txBody>
          <a:bodyPr/>
          <a:lstStyle/>
          <a:p>
            <a:pPr algn="just"/>
            <a:r>
              <a:rPr lang="es-CL" b="1" dirty="0"/>
              <a:t>Procedimiento de Liquidación para Personas MIPES.</a:t>
            </a:r>
          </a:p>
          <a:p>
            <a:pPr lvl="1" algn="just"/>
            <a:r>
              <a:rPr lang="es-CL" dirty="0"/>
              <a:t>Exigir 10UF previo es un despropósito tomando en cuenta la realidad de personas y MIPES insolventes.</a:t>
            </a:r>
          </a:p>
          <a:p>
            <a:pPr lvl="1" algn="just"/>
            <a:r>
              <a:rPr lang="es-CL" dirty="0"/>
              <a:t>No tiene fundamento alguno el prohibir acudir al procedimiento dentro de 5 años. Esto, además, sólo afectará a las personas, ya que siempre se podrá constituir una nueva sociedad.</a:t>
            </a:r>
          </a:p>
        </p:txBody>
      </p:sp>
      <p:pic>
        <p:nvPicPr>
          <p:cNvPr id="5" name="Imagen 4" descr="Imagen que contiene Logotipo, nombre de la empresa&#10;&#10;Descripción generada automáticamente">
            <a:extLst>
              <a:ext uri="{FF2B5EF4-FFF2-40B4-BE49-F238E27FC236}">
                <a16:creationId xmlns:a16="http://schemas.microsoft.com/office/drawing/2014/main" xmlns="" id="{FEC683CD-6A91-F240-8D7B-527CB3504898}"/>
              </a:ext>
            </a:extLst>
          </p:cNvPr>
          <p:cNvPicPr>
            <a:picLocks noChangeAspect="1"/>
          </p:cNvPicPr>
          <p:nvPr/>
        </p:nvPicPr>
        <p:blipFill>
          <a:blip r:embed="rId2">
            <a:clrChange>
              <a:clrFrom>
                <a:srgbClr val="FFFFFF"/>
              </a:clrFrom>
              <a:clrTo>
                <a:srgbClr val="FFFFFF">
                  <a:alpha val="0"/>
                </a:srgbClr>
              </a:clrTo>
            </a:clrChange>
          </a:blip>
          <a:stretch>
            <a:fillRect/>
          </a:stretch>
        </p:blipFill>
        <p:spPr>
          <a:xfrm>
            <a:off x="293298" y="0"/>
            <a:ext cx="2760453" cy="657637"/>
          </a:xfrm>
          <a:prstGeom prst="rect">
            <a:avLst/>
          </a:prstGeom>
        </p:spPr>
      </p:pic>
      <p:sp>
        <p:nvSpPr>
          <p:cNvPr id="7" name="Título 6">
            <a:extLst>
              <a:ext uri="{FF2B5EF4-FFF2-40B4-BE49-F238E27FC236}">
                <a16:creationId xmlns:a16="http://schemas.microsoft.com/office/drawing/2014/main" xmlns="" id="{0FC833A8-F4CA-DE4A-B318-83A861134299}"/>
              </a:ext>
            </a:extLst>
          </p:cNvPr>
          <p:cNvSpPr>
            <a:spLocks noGrp="1"/>
          </p:cNvSpPr>
          <p:nvPr>
            <p:ph type="title"/>
          </p:nvPr>
        </p:nvSpPr>
        <p:spPr/>
        <p:txBody>
          <a:bodyPr>
            <a:normAutofit/>
          </a:bodyPr>
          <a:lstStyle/>
          <a:p>
            <a:r>
              <a:rPr lang="es-CL" dirty="0"/>
              <a:t>Retrocesos y dificultades que plantea el proyecto</a:t>
            </a:r>
          </a:p>
        </p:txBody>
      </p:sp>
    </p:spTree>
    <p:extLst>
      <p:ext uri="{BB962C8B-B14F-4D97-AF65-F5344CB8AC3E}">
        <p14:creationId xmlns:p14="http://schemas.microsoft.com/office/powerpoint/2010/main" val="15673105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91598DDF-5CBF-5448-A92E-F2F4D063F3CC}"/>
              </a:ext>
            </a:extLst>
          </p:cNvPr>
          <p:cNvSpPr>
            <a:spLocks noGrp="1"/>
          </p:cNvSpPr>
          <p:nvPr>
            <p:ph type="title"/>
          </p:nvPr>
        </p:nvSpPr>
        <p:spPr/>
        <p:txBody>
          <a:bodyPr/>
          <a:lstStyle/>
          <a:p>
            <a:r>
              <a:rPr lang="es-CL" dirty="0"/>
              <a:t>Propuestas para mejorar la Ley 20.720</a:t>
            </a:r>
          </a:p>
        </p:txBody>
      </p:sp>
      <p:sp>
        <p:nvSpPr>
          <p:cNvPr id="3" name="Marcador de contenido 2">
            <a:extLst>
              <a:ext uri="{FF2B5EF4-FFF2-40B4-BE49-F238E27FC236}">
                <a16:creationId xmlns:a16="http://schemas.microsoft.com/office/drawing/2014/main" xmlns="" id="{1C387E7A-6AC1-6640-91B1-4FC1858D4847}"/>
              </a:ext>
            </a:extLst>
          </p:cNvPr>
          <p:cNvSpPr>
            <a:spLocks noGrp="1"/>
          </p:cNvSpPr>
          <p:nvPr>
            <p:ph idx="1"/>
          </p:nvPr>
        </p:nvSpPr>
        <p:spPr/>
        <p:txBody>
          <a:bodyPr/>
          <a:lstStyle/>
          <a:p>
            <a:pPr algn="just"/>
            <a:r>
              <a:rPr lang="es-CL" b="1" dirty="0"/>
              <a:t>Contexto</a:t>
            </a:r>
          </a:p>
          <a:p>
            <a:pPr lvl="1" algn="just"/>
            <a:r>
              <a:rPr lang="es-CL" dirty="0"/>
              <a:t>Alta utilización de la liquidación y bajo uso de la renegociación.</a:t>
            </a:r>
          </a:p>
          <a:p>
            <a:pPr lvl="1" algn="just"/>
            <a:r>
              <a:rPr lang="es-CL" dirty="0"/>
              <a:t>Incentivos perversos.</a:t>
            </a:r>
          </a:p>
          <a:p>
            <a:pPr lvl="1" algn="just"/>
            <a:r>
              <a:rPr lang="es-CL" dirty="0"/>
              <a:t>Fuertes barreras de entrada a la renegociación.</a:t>
            </a:r>
          </a:p>
          <a:p>
            <a:pPr lvl="1" algn="just"/>
            <a:r>
              <a:rPr lang="es-CL" dirty="0"/>
              <a:t>Actuación de la banca, retail y acreedores tendiente a inhibir la renegociación (presentación de demandas).</a:t>
            </a:r>
          </a:p>
          <a:p>
            <a:pPr lvl="1" algn="just"/>
            <a:endParaRPr lang="es-CL" b="1" dirty="0"/>
          </a:p>
        </p:txBody>
      </p:sp>
      <p:pic>
        <p:nvPicPr>
          <p:cNvPr id="5" name="Imagen 4" descr="Imagen que contiene Logotipo, nombre de la empresa&#10;&#10;Descripción generada automáticamente">
            <a:extLst>
              <a:ext uri="{FF2B5EF4-FFF2-40B4-BE49-F238E27FC236}">
                <a16:creationId xmlns:a16="http://schemas.microsoft.com/office/drawing/2014/main" xmlns="" id="{FEC683CD-6A91-F240-8D7B-527CB3504898}"/>
              </a:ext>
            </a:extLst>
          </p:cNvPr>
          <p:cNvPicPr>
            <a:picLocks noChangeAspect="1"/>
          </p:cNvPicPr>
          <p:nvPr/>
        </p:nvPicPr>
        <p:blipFill>
          <a:blip r:embed="rId2">
            <a:clrChange>
              <a:clrFrom>
                <a:srgbClr val="FFFFFF"/>
              </a:clrFrom>
              <a:clrTo>
                <a:srgbClr val="FFFFFF">
                  <a:alpha val="0"/>
                </a:srgbClr>
              </a:clrTo>
            </a:clrChange>
          </a:blip>
          <a:stretch>
            <a:fillRect/>
          </a:stretch>
        </p:blipFill>
        <p:spPr>
          <a:xfrm>
            <a:off x="293298" y="0"/>
            <a:ext cx="2760453" cy="657637"/>
          </a:xfrm>
          <a:prstGeom prst="rect">
            <a:avLst/>
          </a:prstGeom>
        </p:spPr>
      </p:pic>
    </p:spTree>
    <p:extLst>
      <p:ext uri="{BB962C8B-B14F-4D97-AF65-F5344CB8AC3E}">
        <p14:creationId xmlns:p14="http://schemas.microsoft.com/office/powerpoint/2010/main" val="40054537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91598DDF-5CBF-5448-A92E-F2F4D063F3CC}"/>
              </a:ext>
            </a:extLst>
          </p:cNvPr>
          <p:cNvSpPr>
            <a:spLocks noGrp="1"/>
          </p:cNvSpPr>
          <p:nvPr>
            <p:ph type="title"/>
          </p:nvPr>
        </p:nvSpPr>
        <p:spPr/>
        <p:txBody>
          <a:bodyPr/>
          <a:lstStyle/>
          <a:p>
            <a:r>
              <a:rPr lang="es-CL" dirty="0"/>
              <a:t>Propuestas para mejorar la Ley 20.720</a:t>
            </a:r>
          </a:p>
        </p:txBody>
      </p:sp>
      <p:sp>
        <p:nvSpPr>
          <p:cNvPr id="3" name="Marcador de contenido 2">
            <a:extLst>
              <a:ext uri="{FF2B5EF4-FFF2-40B4-BE49-F238E27FC236}">
                <a16:creationId xmlns:a16="http://schemas.microsoft.com/office/drawing/2014/main" xmlns="" id="{1C387E7A-6AC1-6640-91B1-4FC1858D4847}"/>
              </a:ext>
            </a:extLst>
          </p:cNvPr>
          <p:cNvSpPr>
            <a:spLocks noGrp="1"/>
          </p:cNvSpPr>
          <p:nvPr>
            <p:ph idx="1"/>
          </p:nvPr>
        </p:nvSpPr>
        <p:spPr>
          <a:xfrm>
            <a:off x="1130270" y="2002560"/>
            <a:ext cx="9603275" cy="4227760"/>
          </a:xfrm>
        </p:spPr>
        <p:txBody>
          <a:bodyPr>
            <a:normAutofit/>
          </a:bodyPr>
          <a:lstStyle/>
          <a:p>
            <a:pPr algn="just"/>
            <a:r>
              <a:rPr lang="es-CL" b="1" dirty="0"/>
              <a:t>Mayor acceso al procedimiento de renegociación.</a:t>
            </a:r>
          </a:p>
          <a:p>
            <a:pPr lvl="1" algn="just"/>
            <a:r>
              <a:rPr lang="es-CL" dirty="0"/>
              <a:t>Permitir que la renegociación puede iniciarse aún con demandas presentadas, suspendiendo su tramitación, obligando al acreedor a comparecer y reanudándose en caso de falta de acuerdo.</a:t>
            </a:r>
          </a:p>
          <a:p>
            <a:pPr lvl="1" algn="just"/>
            <a:r>
              <a:rPr lang="es-CL" b="1" dirty="0"/>
              <a:t>Eliminar</a:t>
            </a:r>
            <a:r>
              <a:rPr lang="es-CL" dirty="0"/>
              <a:t> </a:t>
            </a:r>
            <a:r>
              <a:rPr lang="es-CL" b="1" dirty="0"/>
              <a:t>la liquidación refleja</a:t>
            </a:r>
            <a:r>
              <a:rPr lang="es-CL" dirty="0"/>
              <a:t>. Separar la renegociación de la liquidación y que no sea obligatorio el paso de un proceso al otro. </a:t>
            </a:r>
          </a:p>
          <a:p>
            <a:pPr lvl="1" algn="just"/>
            <a:r>
              <a:rPr lang="es-CL" dirty="0"/>
              <a:t>Crear un </a:t>
            </a:r>
            <a:r>
              <a:rPr lang="es-CL" b="1" dirty="0"/>
              <a:t>registro nacional </a:t>
            </a:r>
            <a:r>
              <a:rPr lang="es-CL" dirty="0"/>
              <a:t> de asesores en la renegociación, a cargo de la SUPERIR, regulando requisitos y sanciones y dejando el detalle a una instrucción general.</a:t>
            </a:r>
          </a:p>
        </p:txBody>
      </p:sp>
      <p:pic>
        <p:nvPicPr>
          <p:cNvPr id="5" name="Imagen 4" descr="Imagen que contiene Logotipo, nombre de la empresa&#10;&#10;Descripción generada automáticamente">
            <a:extLst>
              <a:ext uri="{FF2B5EF4-FFF2-40B4-BE49-F238E27FC236}">
                <a16:creationId xmlns:a16="http://schemas.microsoft.com/office/drawing/2014/main" xmlns="" id="{FEC683CD-6A91-F240-8D7B-527CB3504898}"/>
              </a:ext>
            </a:extLst>
          </p:cNvPr>
          <p:cNvPicPr>
            <a:picLocks noChangeAspect="1"/>
          </p:cNvPicPr>
          <p:nvPr/>
        </p:nvPicPr>
        <p:blipFill>
          <a:blip r:embed="rId2">
            <a:clrChange>
              <a:clrFrom>
                <a:srgbClr val="FFFFFF"/>
              </a:clrFrom>
              <a:clrTo>
                <a:srgbClr val="FFFFFF">
                  <a:alpha val="0"/>
                </a:srgbClr>
              </a:clrTo>
            </a:clrChange>
          </a:blip>
          <a:stretch>
            <a:fillRect/>
          </a:stretch>
        </p:blipFill>
        <p:spPr>
          <a:xfrm>
            <a:off x="293298" y="0"/>
            <a:ext cx="2760453" cy="657637"/>
          </a:xfrm>
          <a:prstGeom prst="rect">
            <a:avLst/>
          </a:prstGeom>
        </p:spPr>
      </p:pic>
    </p:spTree>
    <p:extLst>
      <p:ext uri="{BB962C8B-B14F-4D97-AF65-F5344CB8AC3E}">
        <p14:creationId xmlns:p14="http://schemas.microsoft.com/office/powerpoint/2010/main" val="3270640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91598DDF-5CBF-5448-A92E-F2F4D063F3CC}"/>
              </a:ext>
            </a:extLst>
          </p:cNvPr>
          <p:cNvSpPr>
            <a:spLocks noGrp="1"/>
          </p:cNvSpPr>
          <p:nvPr>
            <p:ph type="title"/>
          </p:nvPr>
        </p:nvSpPr>
        <p:spPr/>
        <p:txBody>
          <a:bodyPr/>
          <a:lstStyle/>
          <a:p>
            <a:r>
              <a:rPr lang="es-CL" dirty="0"/>
              <a:t>Propuestas para mejorar la Ley 20.720</a:t>
            </a:r>
          </a:p>
        </p:txBody>
      </p:sp>
      <p:sp>
        <p:nvSpPr>
          <p:cNvPr id="3" name="Marcador de contenido 2">
            <a:extLst>
              <a:ext uri="{FF2B5EF4-FFF2-40B4-BE49-F238E27FC236}">
                <a16:creationId xmlns:a16="http://schemas.microsoft.com/office/drawing/2014/main" xmlns="" id="{1C387E7A-6AC1-6640-91B1-4FC1858D4847}"/>
              </a:ext>
            </a:extLst>
          </p:cNvPr>
          <p:cNvSpPr>
            <a:spLocks noGrp="1"/>
          </p:cNvSpPr>
          <p:nvPr>
            <p:ph idx="1"/>
          </p:nvPr>
        </p:nvSpPr>
        <p:spPr>
          <a:xfrm>
            <a:off x="1130270" y="2002559"/>
            <a:ext cx="9603275" cy="4196764"/>
          </a:xfrm>
        </p:spPr>
        <p:txBody>
          <a:bodyPr>
            <a:normAutofit fontScale="92500" lnSpcReduction="10000"/>
          </a:bodyPr>
          <a:lstStyle/>
          <a:p>
            <a:pPr algn="just"/>
            <a:r>
              <a:rPr lang="es-CL" b="1" dirty="0"/>
              <a:t>Procedimiento de renegociación</a:t>
            </a:r>
            <a:endParaRPr lang="es-CL" dirty="0"/>
          </a:p>
          <a:p>
            <a:pPr lvl="1" algn="just"/>
            <a:r>
              <a:rPr lang="es-CL" dirty="0"/>
              <a:t>Establecer de forma expresa un rol activo de la SUPERIR. Actuar de amigable componedor cuando la propuesta del deudor ha sido rechazada, buscando acercar el acuerdo.</a:t>
            </a:r>
          </a:p>
          <a:p>
            <a:pPr lvl="1" algn="just"/>
            <a:r>
              <a:rPr lang="es-CL" dirty="0"/>
              <a:t>Permitir que voluntariamente una personas deudora acuerde descuentos ”por planilla” que den garantía de pago, pero siempre que reduzcan intereses.</a:t>
            </a:r>
          </a:p>
          <a:p>
            <a:pPr algn="just"/>
            <a:r>
              <a:rPr lang="es-CL" b="1" dirty="0"/>
              <a:t>Renegociación como un proceso preventivo</a:t>
            </a:r>
          </a:p>
          <a:p>
            <a:pPr lvl="1" algn="just"/>
            <a:r>
              <a:rPr lang="es-CL" dirty="0"/>
              <a:t>No es necesario entrar en cesación de pago para que el deudor sepa que no cumplirá.</a:t>
            </a:r>
          </a:p>
          <a:p>
            <a:pPr lvl="1" algn="just"/>
            <a:r>
              <a:rPr lang="es-CL" dirty="0"/>
              <a:t>Permitir el acceso al procedimiento de forma previa a la cesación de pago. Esto permitiría menores costos al deudor y mayor porcentaje de recuperación para el acreedor</a:t>
            </a:r>
          </a:p>
        </p:txBody>
      </p:sp>
      <p:pic>
        <p:nvPicPr>
          <p:cNvPr id="5" name="Imagen 4" descr="Imagen que contiene Logotipo, nombre de la empresa&#10;&#10;Descripción generada automáticamente">
            <a:extLst>
              <a:ext uri="{FF2B5EF4-FFF2-40B4-BE49-F238E27FC236}">
                <a16:creationId xmlns:a16="http://schemas.microsoft.com/office/drawing/2014/main" xmlns="" id="{FEC683CD-6A91-F240-8D7B-527CB3504898}"/>
              </a:ext>
            </a:extLst>
          </p:cNvPr>
          <p:cNvPicPr>
            <a:picLocks noChangeAspect="1"/>
          </p:cNvPicPr>
          <p:nvPr/>
        </p:nvPicPr>
        <p:blipFill>
          <a:blip r:embed="rId2">
            <a:clrChange>
              <a:clrFrom>
                <a:srgbClr val="FFFFFF"/>
              </a:clrFrom>
              <a:clrTo>
                <a:srgbClr val="FFFFFF">
                  <a:alpha val="0"/>
                </a:srgbClr>
              </a:clrTo>
            </a:clrChange>
          </a:blip>
          <a:stretch>
            <a:fillRect/>
          </a:stretch>
        </p:blipFill>
        <p:spPr>
          <a:xfrm>
            <a:off x="293298" y="0"/>
            <a:ext cx="2760453" cy="657637"/>
          </a:xfrm>
          <a:prstGeom prst="rect">
            <a:avLst/>
          </a:prstGeom>
        </p:spPr>
      </p:pic>
    </p:spTree>
    <p:extLst>
      <p:ext uri="{BB962C8B-B14F-4D97-AF65-F5344CB8AC3E}">
        <p14:creationId xmlns:p14="http://schemas.microsoft.com/office/powerpoint/2010/main" val="972082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91598DDF-5CBF-5448-A92E-F2F4D063F3CC}"/>
              </a:ext>
            </a:extLst>
          </p:cNvPr>
          <p:cNvSpPr>
            <a:spLocks noGrp="1"/>
          </p:cNvSpPr>
          <p:nvPr>
            <p:ph type="title"/>
          </p:nvPr>
        </p:nvSpPr>
        <p:spPr/>
        <p:txBody>
          <a:bodyPr/>
          <a:lstStyle/>
          <a:p>
            <a:r>
              <a:rPr lang="es-CL" dirty="0"/>
              <a:t>Propuestas para mejorar a la Ley 20.720</a:t>
            </a:r>
          </a:p>
        </p:txBody>
      </p:sp>
      <p:sp>
        <p:nvSpPr>
          <p:cNvPr id="3" name="Marcador de contenido 2">
            <a:extLst>
              <a:ext uri="{FF2B5EF4-FFF2-40B4-BE49-F238E27FC236}">
                <a16:creationId xmlns:a16="http://schemas.microsoft.com/office/drawing/2014/main" xmlns="" id="{1C387E7A-6AC1-6640-91B1-4FC1858D4847}"/>
              </a:ext>
            </a:extLst>
          </p:cNvPr>
          <p:cNvSpPr>
            <a:spLocks noGrp="1"/>
          </p:cNvSpPr>
          <p:nvPr>
            <p:ph idx="1"/>
          </p:nvPr>
        </p:nvSpPr>
        <p:spPr>
          <a:xfrm>
            <a:off x="1130270" y="2171769"/>
            <a:ext cx="9603275" cy="3965560"/>
          </a:xfrm>
        </p:spPr>
        <p:txBody>
          <a:bodyPr/>
          <a:lstStyle/>
          <a:p>
            <a:pPr algn="just"/>
            <a:r>
              <a:rPr lang="es-CL" b="1" dirty="0"/>
              <a:t>Procedimiento de liquidación de persona y MIPES</a:t>
            </a:r>
          </a:p>
          <a:p>
            <a:pPr lvl="1" algn="just"/>
            <a:r>
              <a:rPr lang="es-CL" dirty="0"/>
              <a:t>Quitar el requisito de 10UF como consignación previa para acceder al procedimiento.</a:t>
            </a:r>
          </a:p>
          <a:p>
            <a:pPr lvl="1" algn="just"/>
            <a:r>
              <a:rPr lang="es-CL" dirty="0"/>
              <a:t>Prohibir el inicio de una liquidación voluntario o forzosa cuando el deudor posee activos que superen en 4 o más veces el monto de su pasivo. Establecer, en este caso, una sustitución del procedimiento que obligue a renegociar.</a:t>
            </a:r>
          </a:p>
          <a:p>
            <a:pPr lvl="1" algn="just"/>
            <a:r>
              <a:rPr lang="es-CL" dirty="0"/>
              <a:t>Establecer la obligación de asistir a cursos de educación financiera que sean impartidos por entidades aprobadas por la Superir. Tanto para personas como para representantes de empresas. </a:t>
            </a:r>
          </a:p>
        </p:txBody>
      </p:sp>
      <p:pic>
        <p:nvPicPr>
          <p:cNvPr id="5" name="Imagen 4" descr="Imagen que contiene Logotipo, nombre de la empresa&#10;&#10;Descripción generada automáticamente">
            <a:extLst>
              <a:ext uri="{FF2B5EF4-FFF2-40B4-BE49-F238E27FC236}">
                <a16:creationId xmlns:a16="http://schemas.microsoft.com/office/drawing/2014/main" xmlns="" id="{FEC683CD-6A91-F240-8D7B-527CB3504898}"/>
              </a:ext>
            </a:extLst>
          </p:cNvPr>
          <p:cNvPicPr>
            <a:picLocks noChangeAspect="1"/>
          </p:cNvPicPr>
          <p:nvPr/>
        </p:nvPicPr>
        <p:blipFill>
          <a:blip r:embed="rId2">
            <a:clrChange>
              <a:clrFrom>
                <a:srgbClr val="FFFFFF"/>
              </a:clrFrom>
              <a:clrTo>
                <a:srgbClr val="FFFFFF">
                  <a:alpha val="0"/>
                </a:srgbClr>
              </a:clrTo>
            </a:clrChange>
          </a:blip>
          <a:stretch>
            <a:fillRect/>
          </a:stretch>
        </p:blipFill>
        <p:spPr>
          <a:xfrm>
            <a:off x="293298" y="0"/>
            <a:ext cx="2760453" cy="657637"/>
          </a:xfrm>
          <a:prstGeom prst="rect">
            <a:avLst/>
          </a:prstGeom>
        </p:spPr>
      </p:pic>
    </p:spTree>
    <p:extLst>
      <p:ext uri="{BB962C8B-B14F-4D97-AF65-F5344CB8AC3E}">
        <p14:creationId xmlns:p14="http://schemas.microsoft.com/office/powerpoint/2010/main" val="1457672309"/>
      </p:ext>
    </p:extLst>
  </p:cSld>
  <p:clrMapOvr>
    <a:masterClrMapping/>
  </p:clrMapOvr>
</p:sld>
</file>

<file path=ppt/theme/theme1.xml><?xml version="1.0" encoding="utf-8"?>
<a:theme xmlns:a="http://schemas.openxmlformats.org/drawingml/2006/main" name="Galería">
  <a:themeElements>
    <a:clrScheme name="Galería">
      <a:dk1>
        <a:sysClr val="windowText" lastClr="000000"/>
      </a:dk1>
      <a:lt1>
        <a:sysClr val="window" lastClr="FFFFFF"/>
      </a:lt1>
      <a:dk2>
        <a:srgbClr val="454545"/>
      </a:dk2>
      <a:lt2>
        <a:srgbClr val="DCDCE0"/>
      </a:lt2>
      <a:accent1>
        <a:srgbClr val="415588"/>
      </a:accent1>
      <a:accent2>
        <a:srgbClr val="4294B6"/>
      </a:accent2>
      <a:accent3>
        <a:srgbClr val="087D7C"/>
      </a:accent3>
      <a:accent4>
        <a:srgbClr val="2CB663"/>
      </a:accent4>
      <a:accent5>
        <a:srgbClr val="DF8822"/>
      </a:accent5>
      <a:accent6>
        <a:srgbClr val="BC410A"/>
      </a:accent6>
      <a:hlink>
        <a:srgbClr val="5977C4"/>
      </a:hlink>
      <a:folHlink>
        <a:srgbClr val="A1A9BF"/>
      </a:folHlink>
    </a:clrScheme>
    <a:fontScheme name="Galería">
      <a:majorFont>
        <a:latin typeface="Century Gothic" panose="020B0502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ía">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lumMod val="108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E050AC27-895F-4B90-991D-A6818FC89AB6}"/>
    </a:ext>
  </a:extLst>
</a:theme>
</file>

<file path=docProps/app.xml><?xml version="1.0" encoding="utf-8"?>
<Properties xmlns="http://schemas.openxmlformats.org/officeDocument/2006/extended-properties" xmlns:vt="http://schemas.openxmlformats.org/officeDocument/2006/docPropsVTypes">
  <Template>{598436C2-9785-F54E-8934-55906E62367C}tf10001119</Template>
  <TotalTime>420</TotalTime>
  <Words>1018</Words>
  <Application>Microsoft Office PowerPoint</Application>
  <PresentationFormat>Panorámica</PresentationFormat>
  <Paragraphs>69</Paragraphs>
  <Slides>12</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12</vt:i4>
      </vt:variant>
    </vt:vector>
  </HeadingPairs>
  <TitlesOfParts>
    <vt:vector size="15" baseType="lpstr">
      <vt:lpstr>Arial</vt:lpstr>
      <vt:lpstr>Century Gothic</vt:lpstr>
      <vt:lpstr>Galería</vt:lpstr>
      <vt:lpstr>Observaciones al proyecto de Ley que  modifica la Ley 20.720</vt:lpstr>
      <vt:lpstr>Consideraciones previas</vt:lpstr>
      <vt:lpstr>Retrocesos y dificultades que plantea el proyecto</vt:lpstr>
      <vt:lpstr>Retrocesos y dificultades que plantea el proyecto</vt:lpstr>
      <vt:lpstr>Retrocesos y dificultades que plantea el proyecto</vt:lpstr>
      <vt:lpstr>Propuestas para mejorar la Ley 20.720</vt:lpstr>
      <vt:lpstr>Propuestas para mejorar la Ley 20.720</vt:lpstr>
      <vt:lpstr>Propuestas para mejorar la Ley 20.720</vt:lpstr>
      <vt:lpstr>Propuestas para mejorar a la Ley 20.720</vt:lpstr>
      <vt:lpstr>Propuestas para mejorar a la Ley 20.720</vt:lpstr>
      <vt:lpstr>¿Y los consumidores?</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Comentarios al proyecto de Ley que modifica la Ley 20.720</dc:title>
  <dc:creator>Antonio Andres Olivares Contreras (antonio.olivares)</dc:creator>
  <cp:lastModifiedBy>Conadecus</cp:lastModifiedBy>
  <cp:revision>25</cp:revision>
  <dcterms:created xsi:type="dcterms:W3CDTF">2020-10-08T16:51:20Z</dcterms:created>
  <dcterms:modified xsi:type="dcterms:W3CDTF">2021-07-06T15:15:00Z</dcterms:modified>
</cp:coreProperties>
</file>